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8" r:id="rId1"/>
  </p:sldMasterIdLst>
  <p:notesMasterIdLst>
    <p:notesMasterId r:id="rId27"/>
  </p:notesMasterIdLst>
  <p:handoutMasterIdLst>
    <p:handoutMasterId r:id="rId28"/>
  </p:handoutMasterIdLst>
  <p:sldIdLst>
    <p:sldId id="256" r:id="rId2"/>
    <p:sldId id="315" r:id="rId3"/>
    <p:sldId id="327" r:id="rId4"/>
    <p:sldId id="328" r:id="rId5"/>
    <p:sldId id="345" r:id="rId6"/>
    <p:sldId id="346" r:id="rId7"/>
    <p:sldId id="329" r:id="rId8"/>
    <p:sldId id="330" r:id="rId9"/>
    <p:sldId id="331" r:id="rId10"/>
    <p:sldId id="332" r:id="rId11"/>
    <p:sldId id="333" r:id="rId12"/>
    <p:sldId id="334" r:id="rId13"/>
    <p:sldId id="335" r:id="rId14"/>
    <p:sldId id="310" r:id="rId15"/>
    <p:sldId id="337" r:id="rId16"/>
    <p:sldId id="336" r:id="rId17"/>
    <p:sldId id="338" r:id="rId18"/>
    <p:sldId id="339" r:id="rId19"/>
    <p:sldId id="340" r:id="rId20"/>
    <p:sldId id="342" r:id="rId21"/>
    <p:sldId id="341" r:id="rId22"/>
    <p:sldId id="343" r:id="rId23"/>
    <p:sldId id="344" r:id="rId24"/>
    <p:sldId id="347" r:id="rId25"/>
    <p:sldId id="302" r:id="rId26"/>
  </p:sldIdLst>
  <p:sldSz cx="9144000" cy="6858000" type="screen4x3"/>
  <p:notesSz cx="6797675" cy="9872663"/>
  <p:defaultTex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gitternetz">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07" autoAdjust="0"/>
    <p:restoredTop sz="94660" autoAdjust="0"/>
  </p:normalViewPr>
  <p:slideViewPr>
    <p:cSldViewPr showGuides="1">
      <p:cViewPr>
        <p:scale>
          <a:sx n="80" d="100"/>
          <a:sy n="80" d="100"/>
        </p:scale>
        <p:origin x="-1200" y="-708"/>
      </p:cViewPr>
      <p:guideLst>
        <p:guide orient="horz" pos="1888"/>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632"/>
    </p:cViewPr>
  </p:sorterViewPr>
  <p:notesViewPr>
    <p:cSldViewPr>
      <p:cViewPr varScale="1">
        <p:scale>
          <a:sx n="76" d="100"/>
          <a:sy n="76" d="100"/>
        </p:scale>
        <p:origin x="-2214" y="-96"/>
      </p:cViewPr>
      <p:guideLst>
        <p:guide orient="horz" pos="3109"/>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2" y="2"/>
            <a:ext cx="2946400" cy="493713"/>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9688" y="2"/>
            <a:ext cx="2946400" cy="493713"/>
          </a:xfrm>
          <a:prstGeom prst="rect">
            <a:avLst/>
          </a:prstGeom>
        </p:spPr>
        <p:txBody>
          <a:bodyPr vert="horz" lIns="91440" tIns="45720" rIns="91440" bIns="45720" rtlCol="0"/>
          <a:lstStyle>
            <a:lvl1pPr algn="r">
              <a:defRPr sz="1200"/>
            </a:lvl1pPr>
          </a:lstStyle>
          <a:p>
            <a:fld id="{109EAC6D-B873-4A19-AB9D-9D3F3442A6BB}" type="datetimeFigureOut">
              <a:rPr lang="de-DE" smtClean="0"/>
              <a:pPr/>
              <a:t>03.03.2014</a:t>
            </a:fld>
            <a:endParaRPr lang="de-DE"/>
          </a:p>
        </p:txBody>
      </p:sp>
      <p:sp>
        <p:nvSpPr>
          <p:cNvPr id="4" name="Fußzeilenplatzhalter 3"/>
          <p:cNvSpPr>
            <a:spLocks noGrp="1"/>
          </p:cNvSpPr>
          <p:nvPr>
            <p:ph type="ftr" sz="quarter" idx="2"/>
          </p:nvPr>
        </p:nvSpPr>
        <p:spPr>
          <a:xfrm>
            <a:off x="2" y="9377365"/>
            <a:ext cx="2946400" cy="493712"/>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9688" y="9377365"/>
            <a:ext cx="2946400" cy="493712"/>
          </a:xfrm>
          <a:prstGeom prst="rect">
            <a:avLst/>
          </a:prstGeom>
        </p:spPr>
        <p:txBody>
          <a:bodyPr vert="horz" lIns="91440" tIns="45720" rIns="91440" bIns="45720" rtlCol="0" anchor="b"/>
          <a:lstStyle>
            <a:lvl1pPr algn="r">
              <a:defRPr sz="1200"/>
            </a:lvl1pPr>
          </a:lstStyle>
          <a:p>
            <a:fld id="{985E5545-610D-4AE2-9959-FD47155C5503}" type="slidenum">
              <a:rPr lang="de-DE" smtClean="0"/>
              <a:pPr/>
              <a:t>‹Nr.›</a:t>
            </a:fld>
            <a:endParaRPr lang="de-DE"/>
          </a:p>
        </p:txBody>
      </p:sp>
    </p:spTree>
    <p:extLst>
      <p:ext uri="{BB962C8B-B14F-4D97-AF65-F5344CB8AC3E}">
        <p14:creationId xmlns:p14="http://schemas.microsoft.com/office/powerpoint/2010/main" xmlns="" val="32316198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46400" cy="49418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8" y="0"/>
            <a:ext cx="2946400" cy="494186"/>
          </a:xfrm>
          <a:prstGeom prst="rect">
            <a:avLst/>
          </a:prstGeom>
        </p:spPr>
        <p:txBody>
          <a:bodyPr vert="horz" lIns="91440" tIns="45720" rIns="91440" bIns="45720" rtlCol="0"/>
          <a:lstStyle>
            <a:lvl1pPr algn="r">
              <a:defRPr sz="1200"/>
            </a:lvl1pPr>
          </a:lstStyle>
          <a:p>
            <a:fld id="{C062A773-2AE7-4BEE-B571-30684FEA70A8}" type="datetimeFigureOut">
              <a:rPr lang="de-DE" smtClean="0"/>
              <a:pPr/>
              <a:t>03.03.2014</a:t>
            </a:fld>
            <a:endParaRPr lang="de-DE"/>
          </a:p>
        </p:txBody>
      </p:sp>
      <p:sp>
        <p:nvSpPr>
          <p:cNvPr id="4" name="Folienbildplatzhalt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1" y="4689240"/>
            <a:ext cx="5438775" cy="4442935"/>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1" y="9376900"/>
            <a:ext cx="2946400" cy="49418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8" y="9376900"/>
            <a:ext cx="2946400" cy="494185"/>
          </a:xfrm>
          <a:prstGeom prst="rect">
            <a:avLst/>
          </a:prstGeom>
        </p:spPr>
        <p:txBody>
          <a:bodyPr vert="horz" lIns="91440" tIns="45720" rIns="91440" bIns="45720" rtlCol="0" anchor="b"/>
          <a:lstStyle>
            <a:lvl1pPr algn="r">
              <a:defRPr sz="1200"/>
            </a:lvl1pPr>
          </a:lstStyle>
          <a:p>
            <a:fld id="{5615DB46-E2B9-48A8-A49A-7911C0E2C05F}" type="slidenum">
              <a:rPr lang="de-DE" smtClean="0"/>
              <a:pPr/>
              <a:t>‹Nr.›</a:t>
            </a:fld>
            <a:endParaRPr lang="de-DE"/>
          </a:p>
        </p:txBody>
      </p:sp>
    </p:spTree>
    <p:extLst>
      <p:ext uri="{BB962C8B-B14F-4D97-AF65-F5344CB8AC3E}">
        <p14:creationId xmlns:p14="http://schemas.microsoft.com/office/powerpoint/2010/main" xmlns="" val="2407244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5615DB46-E2B9-48A8-A49A-7911C0E2C05F}" type="slidenum">
              <a:rPr lang="de-DE" smtClean="0"/>
              <a:pPr/>
              <a:t>2</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mailto:info@pfandbrief.de"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4" name="Grafik 8"/>
          <p:cNvPicPr>
            <a:picLocks noChangeAspect="1"/>
          </p:cNvPicPr>
          <p:nvPr/>
        </p:nvPicPr>
        <p:blipFill rotWithShape="1">
          <a:blip r:embed="rId2" cstate="print">
            <a:extLst>
              <a:ext uri="{28A0092B-C50C-407E-A947-70E740481C1C}">
                <a14:useLocalDpi xmlns:a14="http://schemas.microsoft.com/office/drawing/2010/main" xmlns="" val="0"/>
              </a:ext>
            </a:extLst>
          </a:blip>
          <a:srcRect l="1941"/>
          <a:stretch/>
        </p:blipFill>
        <p:spPr bwMode="auto">
          <a:xfrm>
            <a:off x="0" y="0"/>
            <a:ext cx="9144000" cy="3570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59450" y="5759450"/>
            <a:ext cx="2771775" cy="600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itel 2"/>
          <p:cNvSpPr>
            <a:spLocks noGrp="1"/>
          </p:cNvSpPr>
          <p:nvPr>
            <p:ph type="title"/>
          </p:nvPr>
        </p:nvSpPr>
        <p:spPr>
          <a:xfrm>
            <a:off x="450000" y="2520000"/>
            <a:ext cx="8280472" cy="864096"/>
          </a:xfrm>
        </p:spPr>
        <p:txBody>
          <a:bodyPr/>
          <a:lstStyle>
            <a:lvl1pPr marL="0" indent="0" algn="l">
              <a:defRPr sz="3200">
                <a:solidFill>
                  <a:schemeClr val="bg1"/>
                </a:solidFill>
              </a:defRPr>
            </a:lvl1pPr>
          </a:lstStyle>
          <a:p>
            <a:r>
              <a:rPr lang="de-DE" smtClean="0"/>
              <a:t>Titelmasterformat durch Klicken bearbeiten</a:t>
            </a:r>
            <a:endParaRPr lang="de-DE" dirty="0"/>
          </a:p>
        </p:txBody>
      </p:sp>
      <p:sp>
        <p:nvSpPr>
          <p:cNvPr id="13" name="Untertitel 2"/>
          <p:cNvSpPr>
            <a:spLocks noGrp="1"/>
          </p:cNvSpPr>
          <p:nvPr>
            <p:ph type="subTitle" idx="1"/>
          </p:nvPr>
        </p:nvSpPr>
        <p:spPr>
          <a:xfrm>
            <a:off x="450000" y="3960000"/>
            <a:ext cx="6400800" cy="1650944"/>
          </a:xfrm>
        </p:spPr>
        <p:txBody>
          <a:bodyPr>
            <a:no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dirty="0"/>
          </a:p>
        </p:txBody>
      </p:sp>
    </p:spTree>
    <p:extLst>
      <p:ext uri="{BB962C8B-B14F-4D97-AF65-F5344CB8AC3E}">
        <p14:creationId xmlns:p14="http://schemas.microsoft.com/office/powerpoint/2010/main" xmlns="" val="488721503"/>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nhaltsverzeichni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marL="449263" indent="0">
              <a:defRPr sz="2000"/>
            </a:lvl1pPr>
          </a:lstStyle>
          <a:p>
            <a:r>
              <a:rPr lang="de-DE" smtClean="0"/>
              <a:t>Titelmasterformat durch Klicken bearbeiten</a:t>
            </a:r>
            <a:endParaRPr lang="de-DE" dirty="0"/>
          </a:p>
        </p:txBody>
      </p:sp>
      <p:sp>
        <p:nvSpPr>
          <p:cNvPr id="6" name="Textplatzhalter 5"/>
          <p:cNvSpPr>
            <a:spLocks noGrp="1"/>
          </p:cNvSpPr>
          <p:nvPr>
            <p:ph type="body" sz="quarter" idx="13"/>
          </p:nvPr>
        </p:nvSpPr>
        <p:spPr>
          <a:xfrm>
            <a:off x="450000" y="1800000"/>
            <a:ext cx="7920000" cy="3817019"/>
          </a:xfrm>
        </p:spPr>
        <p:txBody>
          <a:bodyPr/>
          <a:lstStyle>
            <a:lvl1pPr>
              <a:buFont typeface="+mj-lt"/>
              <a:buAutoNum type="arabicPeriod"/>
              <a:defRPr sz="2000">
                <a:solidFill>
                  <a:schemeClr val="tx1"/>
                </a:solidFill>
              </a:defRPr>
            </a:lvl1pPr>
            <a:lvl2pPr marL="363537" indent="0">
              <a:buFontTx/>
              <a:buNone/>
              <a:defRPr sz="1800">
                <a:solidFill>
                  <a:schemeClr val="tx1"/>
                </a:solidFill>
              </a:defRPr>
            </a:lvl2pPr>
            <a:lvl3pPr marL="711200" indent="0">
              <a:buFontTx/>
              <a:buNone/>
              <a:defRPr>
                <a:solidFill>
                  <a:schemeClr val="tx1"/>
                </a:solidFill>
              </a:defRPr>
            </a:lvl3pPr>
            <a:lvl4pPr marL="360363" indent="0">
              <a:buNone/>
              <a:defRPr>
                <a:solidFill>
                  <a:schemeClr val="tx1">
                    <a:lumMod val="85000"/>
                    <a:lumOff val="15000"/>
                  </a:schemeClr>
                </a:solidFill>
              </a:defRPr>
            </a:lvl4pPr>
          </a:lstStyle>
          <a:p>
            <a:pPr lvl="0"/>
            <a:r>
              <a:rPr lang="de-DE" smtClean="0"/>
              <a:t>Textmasterformat bearbeiten</a:t>
            </a:r>
          </a:p>
          <a:p>
            <a:pPr lvl="1"/>
            <a:r>
              <a:rPr lang="de-DE" smtClean="0"/>
              <a:t>Zweite Ebene</a:t>
            </a:r>
          </a:p>
          <a:p>
            <a:pPr lvl="2"/>
            <a:r>
              <a:rPr lang="de-DE" smtClean="0"/>
              <a:t>Dritte Ebene</a:t>
            </a:r>
          </a:p>
        </p:txBody>
      </p:sp>
    </p:spTree>
    <p:extLst>
      <p:ext uri="{BB962C8B-B14F-4D97-AF65-F5344CB8AC3E}">
        <p14:creationId xmlns:p14="http://schemas.microsoft.com/office/powerpoint/2010/main" xmlns="" val="2062112272"/>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6084168" cy="908720"/>
          </a:xfrm>
          <a:prstGeom prst="rect">
            <a:avLst/>
          </a:prstGeom>
        </p:spPr>
        <p:txBody>
          <a:bodyPr/>
          <a:lstStyle>
            <a:lvl1pPr marL="449263" indent="0" algn="l">
              <a:defRPr sz="2000">
                <a:solidFill>
                  <a:schemeClr val="bg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50000" y="1800000"/>
            <a:ext cx="8229600" cy="4525963"/>
          </a:xfrm>
          <a:prstGeom prst="rect">
            <a:avLst/>
          </a:prstGeom>
        </p:spPr>
        <p:txBody>
          <a:bodyPr/>
          <a:lstStyle>
            <a:lvl1pPr marL="0" indent="0">
              <a:buFont typeface="Wingdings" pitchFamily="2" charset="2"/>
              <a:buNone/>
              <a:defRPr sz="1600">
                <a:solidFill>
                  <a:schemeClr val="tx1"/>
                </a:solidFill>
                <a:latin typeface="+mn-lt"/>
              </a:defRPr>
            </a:lvl1pPr>
            <a:lvl2pPr marL="361950" indent="-352425">
              <a:buClr>
                <a:srgbClr val="99042E"/>
              </a:buClr>
              <a:buFont typeface="Arial" pitchFamily="34" charset="0"/>
              <a:buChar char="►"/>
              <a:defRPr sz="1600">
                <a:solidFill>
                  <a:schemeClr val="tx1"/>
                </a:solidFill>
                <a:latin typeface="+mn-lt"/>
              </a:defRPr>
            </a:lvl2pPr>
            <a:lvl3pPr marL="714375" indent="-352425">
              <a:buClr>
                <a:srgbClr val="8D0433"/>
              </a:buClr>
              <a:buFont typeface="Courier New" pitchFamily="49" charset="0"/>
              <a:buChar char="o"/>
              <a:defRPr sz="1600">
                <a:solidFill>
                  <a:schemeClr val="tx1"/>
                </a:solidFill>
                <a:latin typeface="+mn-lt"/>
              </a:defRPr>
            </a:lvl3pPr>
            <a:lvl4pPr marL="1076325" indent="-352425">
              <a:buClr>
                <a:srgbClr val="8D0433"/>
              </a:buClr>
              <a:buFont typeface="Arial" pitchFamily="34" charset="0"/>
              <a:buChar char="•"/>
              <a:defRPr sz="1600">
                <a:solidFill>
                  <a:schemeClr val="tx1"/>
                </a:solidFill>
                <a:latin typeface="+mn-lt"/>
              </a:defRPr>
            </a:lvl4pPr>
            <a:lvl5pPr>
              <a:defRPr sz="1600">
                <a:solidFill>
                  <a:schemeClr val="tx1"/>
                </a:solidFill>
                <a:latin typeface="+mn-lt"/>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9" name="Textplatzhalter 8"/>
          <p:cNvSpPr>
            <a:spLocks noGrp="1"/>
          </p:cNvSpPr>
          <p:nvPr>
            <p:ph type="body" sz="quarter" idx="10"/>
          </p:nvPr>
        </p:nvSpPr>
        <p:spPr>
          <a:xfrm>
            <a:off x="450000" y="1080000"/>
            <a:ext cx="8226456" cy="409054"/>
          </a:xfrm>
        </p:spPr>
        <p:txBody>
          <a:bodyPr>
            <a:noAutofit/>
          </a:bodyPr>
          <a:lstStyle>
            <a:lvl1pPr>
              <a:defRPr sz="1800">
                <a:solidFill>
                  <a:srgbClr val="8D0433"/>
                </a:solidFill>
              </a:defRPr>
            </a:lvl1pPr>
          </a:lstStyle>
          <a:p>
            <a:pPr lvl="0"/>
            <a:r>
              <a:rPr lang="de-DE" smtClean="0"/>
              <a:t>Textmasterformat bearbeiten</a:t>
            </a:r>
          </a:p>
        </p:txBody>
      </p:sp>
    </p:spTree>
    <p:extLst>
      <p:ext uri="{BB962C8B-B14F-4D97-AF65-F5344CB8AC3E}">
        <p14:creationId xmlns:p14="http://schemas.microsoft.com/office/powerpoint/2010/main" xmlns="" val="1121778333"/>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grauer Untertitel Aufzählung">
    <p:spTree>
      <p:nvGrpSpPr>
        <p:cNvPr id="1" name=""/>
        <p:cNvGrpSpPr/>
        <p:nvPr/>
      </p:nvGrpSpPr>
      <p:grpSpPr>
        <a:xfrm>
          <a:off x="0" y="0"/>
          <a:ext cx="0" cy="0"/>
          <a:chOff x="0" y="0"/>
          <a:chExt cx="0" cy="0"/>
        </a:xfrm>
      </p:grpSpPr>
      <p:sp>
        <p:nvSpPr>
          <p:cNvPr id="6" name="Textfeld 5"/>
          <p:cNvSpPr txBox="1">
            <a:spLocks noChangeArrowheads="1"/>
          </p:cNvSpPr>
          <p:nvPr/>
        </p:nvSpPr>
        <p:spPr bwMode="auto">
          <a:xfrm>
            <a:off x="741363" y="5575300"/>
            <a:ext cx="6477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defRPr/>
            </a:pPr>
            <a:r>
              <a:rPr lang="de-DE" sz="4000" smtClean="0">
                <a:solidFill>
                  <a:srgbClr val="FFFFFF"/>
                </a:solidFill>
                <a:latin typeface="Arial" charset="0"/>
                <a:sym typeface="Webdings" pitchFamily="18" charset="2"/>
              </a:rPr>
              <a:t></a:t>
            </a:r>
            <a:endParaRPr lang="de-DE" sz="4000" smtClean="0">
              <a:solidFill>
                <a:srgbClr val="FFFFFF"/>
              </a:solidFill>
              <a:latin typeface="Arial" charset="0"/>
            </a:endParaRPr>
          </a:p>
        </p:txBody>
      </p:sp>
      <p:sp>
        <p:nvSpPr>
          <p:cNvPr id="2" name="Titel 1"/>
          <p:cNvSpPr>
            <a:spLocks noGrp="1"/>
          </p:cNvSpPr>
          <p:nvPr>
            <p:ph type="title"/>
          </p:nvPr>
        </p:nvSpPr>
        <p:spPr>
          <a:xfrm>
            <a:off x="0" y="0"/>
            <a:ext cx="6084168" cy="908720"/>
          </a:xfrm>
          <a:prstGeom prst="rect">
            <a:avLst/>
          </a:prstGeom>
        </p:spPr>
        <p:txBody>
          <a:bodyPr/>
          <a:lstStyle>
            <a:lvl1pPr marL="449263" indent="0" algn="l">
              <a:defRPr>
                <a:solidFill>
                  <a:schemeClr val="bg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50000" y="1800000"/>
            <a:ext cx="8229600" cy="2980928"/>
          </a:xfrm>
          <a:prstGeom prst="rect">
            <a:avLst/>
          </a:prstGeom>
        </p:spPr>
        <p:txBody>
          <a:bodyPr/>
          <a:lstStyle>
            <a:lvl1pPr>
              <a:defRPr sz="1600">
                <a:solidFill>
                  <a:schemeClr val="tx1"/>
                </a:solidFill>
                <a:latin typeface="+mn-lt"/>
              </a:defRPr>
            </a:lvl1pPr>
            <a:lvl2pPr>
              <a:defRPr sz="1600">
                <a:solidFill>
                  <a:schemeClr val="tx1"/>
                </a:solidFill>
                <a:latin typeface="+mn-lt"/>
              </a:defRPr>
            </a:lvl2pPr>
            <a:lvl3pPr>
              <a:defRPr sz="1600">
                <a:solidFill>
                  <a:schemeClr val="tx1"/>
                </a:solidFill>
                <a:latin typeface="+mn-lt"/>
              </a:defRPr>
            </a:lvl3pPr>
            <a:lvl4pPr>
              <a:defRPr sz="1600">
                <a:solidFill>
                  <a:schemeClr val="tx1"/>
                </a:solidFill>
                <a:latin typeface="+mn-lt"/>
              </a:defRPr>
            </a:lvl4pPr>
            <a:lvl5pPr>
              <a:defRPr sz="1600">
                <a:solidFill>
                  <a:schemeClr val="tx1"/>
                </a:solidFill>
                <a:latin typeface="+mn-lt"/>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7" name="Untertitel 2"/>
          <p:cNvSpPr>
            <a:spLocks noGrp="1"/>
          </p:cNvSpPr>
          <p:nvPr>
            <p:ph type="subTitle" idx="10"/>
          </p:nvPr>
        </p:nvSpPr>
        <p:spPr>
          <a:xfrm>
            <a:off x="2817" y="5797614"/>
            <a:ext cx="9144000" cy="338554"/>
          </a:xfrm>
          <a:solidFill>
            <a:schemeClr val="bg1">
              <a:lumMod val="75000"/>
            </a:schemeClr>
          </a:solidFill>
        </p:spPr>
        <p:txBody>
          <a:bodyPr anchor="ctr">
            <a:spAutoFit/>
          </a:bodyPr>
          <a:lstStyle>
            <a:lvl1pPr marL="1700213" indent="-285750" algn="l">
              <a:spcBef>
                <a:spcPts val="0"/>
              </a:spcBef>
              <a:spcAft>
                <a:spcPts val="0"/>
              </a:spcAft>
              <a:buClr>
                <a:srgbClr val="99042E"/>
              </a:buClr>
              <a:buFont typeface="Arial" pitchFamily="34" charset="0"/>
              <a:buChar char="•"/>
              <a:defRPr sz="16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p>
        </p:txBody>
      </p:sp>
      <p:sp>
        <p:nvSpPr>
          <p:cNvPr id="8" name="Textplatzhalter 7"/>
          <p:cNvSpPr>
            <a:spLocks noGrp="1"/>
          </p:cNvSpPr>
          <p:nvPr>
            <p:ph type="body" sz="quarter" idx="11"/>
          </p:nvPr>
        </p:nvSpPr>
        <p:spPr>
          <a:xfrm>
            <a:off x="450000" y="1080000"/>
            <a:ext cx="8226456" cy="431254"/>
          </a:xfrm>
        </p:spPr>
        <p:txBody>
          <a:bodyPr>
            <a:noAutofit/>
          </a:bodyPr>
          <a:lstStyle>
            <a:lvl1pPr>
              <a:defRPr sz="1800">
                <a:solidFill>
                  <a:srgbClr val="8D0433"/>
                </a:solidFill>
              </a:defRPr>
            </a:lvl1pPr>
          </a:lstStyle>
          <a:p>
            <a:pPr lvl="0"/>
            <a:r>
              <a:rPr lang="de-DE" smtClean="0"/>
              <a:t>Textmasterformat bearbeiten</a:t>
            </a:r>
          </a:p>
        </p:txBody>
      </p:sp>
    </p:spTree>
    <p:extLst>
      <p:ext uri="{BB962C8B-B14F-4D97-AF65-F5344CB8AC3E}">
        <p14:creationId xmlns:p14="http://schemas.microsoft.com/office/powerpoint/2010/main" xmlns="" val="2536231298"/>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marL="449263" indent="0">
              <a:defRPr sz="2000"/>
            </a:lvl1pPr>
          </a:lstStyle>
          <a:p>
            <a:r>
              <a:rPr lang="de-DE" smtClean="0"/>
              <a:t>Titelmasterformat durch Klicken bearbeiten</a:t>
            </a:r>
            <a:endParaRPr lang="de-DE" dirty="0"/>
          </a:p>
        </p:txBody>
      </p:sp>
    </p:spTree>
    <p:extLst>
      <p:ext uri="{BB962C8B-B14F-4D97-AF65-F5344CB8AC3E}">
        <p14:creationId xmlns:p14="http://schemas.microsoft.com/office/powerpoint/2010/main" xmlns="" val="3977019272"/>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ontaktseite">
    <p:spTree>
      <p:nvGrpSpPr>
        <p:cNvPr id="1" name=""/>
        <p:cNvGrpSpPr/>
        <p:nvPr/>
      </p:nvGrpSpPr>
      <p:grpSpPr>
        <a:xfrm>
          <a:off x="0" y="0"/>
          <a:ext cx="0" cy="0"/>
          <a:chOff x="0" y="0"/>
          <a:chExt cx="0" cy="0"/>
        </a:xfrm>
      </p:grpSpPr>
      <p:graphicFrame>
        <p:nvGraphicFramePr>
          <p:cNvPr id="3" name="Tabelle 2"/>
          <p:cNvGraphicFramePr>
            <a:graphicFrameLocks noGrp="1"/>
          </p:cNvGraphicFramePr>
          <p:nvPr>
            <p:extLst>
              <p:ext uri="{D42A27DB-BD31-4B8C-83A1-F6EECF244321}">
                <p14:modId xmlns:p14="http://schemas.microsoft.com/office/powerpoint/2010/main" xmlns="" val="3068418803"/>
              </p:ext>
            </p:extLst>
          </p:nvPr>
        </p:nvGraphicFramePr>
        <p:xfrm>
          <a:off x="1476375" y="1196975"/>
          <a:ext cx="6248400" cy="4814978"/>
        </p:xfrm>
        <a:graphic>
          <a:graphicData uri="http://schemas.openxmlformats.org/drawingml/2006/table">
            <a:tbl>
              <a:tblPr/>
              <a:tblGrid>
                <a:gridCol w="3168352"/>
                <a:gridCol w="3080048"/>
              </a:tblGrid>
              <a:tr h="1367891">
                <a:tc>
                  <a:txBody>
                    <a:bodyPr/>
                    <a:lstStyle/>
                    <a:p>
                      <a:pPr marL="0" marR="0" lvl="0" indent="0" algn="l" defTabSz="914400" rtl="0" eaLnBrk="1" fontAlgn="base" latinLnBrk="0" hangingPunct="1">
                        <a:lnSpc>
                          <a:spcPct val="100000"/>
                        </a:lnSpc>
                        <a:spcBef>
                          <a:spcPct val="20000"/>
                        </a:spcBef>
                        <a:spcAft>
                          <a:spcPct val="40000"/>
                        </a:spcAft>
                        <a:buClrTx/>
                        <a:buSzTx/>
                        <a:buFontTx/>
                        <a:buNone/>
                        <a:tabLst/>
                      </a:pPr>
                      <a:r>
                        <a:rPr kumimoji="0" lang="de-DE" sz="1600" b="0" i="0" u="none" strike="noStrike" cap="none" normalizeH="0" baseline="0" dirty="0" smtClean="0">
                          <a:ln>
                            <a:noFill/>
                          </a:ln>
                          <a:solidFill>
                            <a:schemeClr val="tx1"/>
                          </a:solidFill>
                          <a:effectLst/>
                          <a:latin typeface="Arial" pitchFamily="34" charset="0"/>
                          <a:cs typeface="Arial" pitchFamily="34" charset="0"/>
                        </a:rPr>
                        <a:t>Verband deutscher Pfandbriefbanken (vdp), Berlin </a:t>
                      </a:r>
                    </a:p>
                    <a:p>
                      <a:pPr marL="0" marR="0" lvl="0" indent="0" algn="l" defTabSz="914400" rtl="0" eaLnBrk="1" fontAlgn="base" latinLnBrk="0" hangingPunct="1">
                        <a:lnSpc>
                          <a:spcPct val="100000"/>
                        </a:lnSpc>
                        <a:spcBef>
                          <a:spcPct val="20000"/>
                        </a:spcBef>
                        <a:spcAft>
                          <a:spcPct val="40000"/>
                        </a:spcAft>
                        <a:buClrTx/>
                        <a:buSzTx/>
                        <a:buFontTx/>
                        <a:buNone/>
                        <a:tabLst/>
                      </a:pPr>
                      <a:r>
                        <a:rPr kumimoji="0" lang="en-US" sz="1600" b="0" i="0" u="none" strike="noStrike" cap="none" normalizeH="0" baseline="0" dirty="0" smtClean="0">
                          <a:ln>
                            <a:noFill/>
                          </a:ln>
                          <a:solidFill>
                            <a:schemeClr val="tx1"/>
                          </a:solidFill>
                          <a:effectLst/>
                          <a:latin typeface="Arial" pitchFamily="34" charset="0"/>
                          <a:cs typeface="Arial" pitchFamily="34" charset="0"/>
                        </a:rPr>
                        <a:t>Association of German </a:t>
                      </a:r>
                      <a:r>
                        <a:rPr kumimoji="0" lang="en-US" sz="1600" b="0" i="0" u="none" strike="noStrike" cap="none" normalizeH="0" baseline="0" dirty="0" err="1" smtClean="0">
                          <a:ln>
                            <a:noFill/>
                          </a:ln>
                          <a:solidFill>
                            <a:schemeClr val="tx1"/>
                          </a:solidFill>
                          <a:effectLst/>
                          <a:latin typeface="Arial" pitchFamily="34" charset="0"/>
                          <a:cs typeface="Arial" pitchFamily="34" charset="0"/>
                        </a:rPr>
                        <a:t>Pfandbrief</a:t>
                      </a:r>
                      <a:r>
                        <a:rPr kumimoji="0" lang="en-US" sz="1600" b="0" i="0" u="none" strike="noStrike" cap="none" normalizeH="0" baseline="0" dirty="0" smtClean="0">
                          <a:ln>
                            <a:noFill/>
                          </a:ln>
                          <a:solidFill>
                            <a:schemeClr val="tx1"/>
                          </a:solidFill>
                          <a:effectLst/>
                          <a:latin typeface="Arial" pitchFamily="34" charset="0"/>
                          <a:cs typeface="Arial" pitchFamily="34" charset="0"/>
                        </a:rPr>
                        <a:t> Banks (</a:t>
                      </a:r>
                      <a:r>
                        <a:rPr kumimoji="0" lang="en-US" sz="1600" b="0" i="0" u="none" strike="noStrike" cap="none" normalizeH="0" baseline="0" dirty="0" err="1" smtClean="0">
                          <a:ln>
                            <a:noFill/>
                          </a:ln>
                          <a:solidFill>
                            <a:schemeClr val="tx1"/>
                          </a:solidFill>
                          <a:effectLst/>
                          <a:latin typeface="Arial" pitchFamily="34" charset="0"/>
                          <a:cs typeface="Arial" pitchFamily="34" charset="0"/>
                        </a:rPr>
                        <a:t>vdp</a:t>
                      </a:r>
                      <a:r>
                        <a:rPr kumimoji="0" lang="en-US" sz="1600" b="0" i="0" u="none" strike="noStrike" cap="none" normalizeH="0" baseline="0" dirty="0" smtClean="0">
                          <a:ln>
                            <a:noFill/>
                          </a:ln>
                          <a:solidFill>
                            <a:schemeClr val="tx1"/>
                          </a:solidFill>
                          <a:effectLst/>
                          <a:latin typeface="Arial" pitchFamily="34" charset="0"/>
                          <a:cs typeface="Arial" pitchFamily="34" charset="0"/>
                        </a:rPr>
                        <a:t>)</a:t>
                      </a:r>
                    </a:p>
                  </a:txBody>
                  <a:tcPr marT="45707" marB="45707"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gradFill rotWithShape="0">
                      <a:gsLst>
                        <a:gs pos="0">
                          <a:srgbClr val="DFDFDF"/>
                        </a:gs>
                        <a:gs pos="100000">
                          <a:schemeClr val="bg1"/>
                        </a:gs>
                      </a:gsLst>
                      <a:lin ang="5400000" scaled="1"/>
                    </a:gradFill>
                  </a:tcPr>
                </a:tc>
                <a:tc>
                  <a:txBody>
                    <a:bodyPr/>
                    <a:lstStyle/>
                    <a:p>
                      <a:pPr marL="0" marR="0" lvl="0" indent="0" algn="l" defTabSz="914400" rtl="0" eaLnBrk="1" fontAlgn="base" latinLnBrk="0" hangingPunct="1">
                        <a:lnSpc>
                          <a:spcPct val="100000"/>
                        </a:lnSpc>
                        <a:spcBef>
                          <a:spcPct val="20000"/>
                        </a:spcBef>
                        <a:spcAft>
                          <a:spcPct val="40000"/>
                        </a:spcAft>
                        <a:buClrTx/>
                        <a:buSzTx/>
                        <a:buFontTx/>
                        <a:buNone/>
                        <a:tabLst>
                          <a:tab pos="538163" algn="l"/>
                        </a:tabLst>
                      </a:pPr>
                      <a:r>
                        <a:rPr kumimoji="0" lang="de-DE" sz="1600" b="0" i="0" u="none" strike="noStrike" cap="none" normalizeH="0" baseline="0" dirty="0" smtClean="0">
                          <a:ln>
                            <a:noFill/>
                          </a:ln>
                          <a:solidFill>
                            <a:schemeClr val="tx1"/>
                          </a:solidFill>
                          <a:effectLst/>
                          <a:latin typeface="Arial" pitchFamily="34" charset="0"/>
                          <a:cs typeface="Arial" pitchFamily="34" charset="0"/>
                        </a:rPr>
                        <a:t>Fon	+49 30 20915-100</a:t>
                      </a:r>
                      <a:br>
                        <a:rPr kumimoji="0" lang="de-DE" sz="1600" b="0" i="0" u="none" strike="noStrike" cap="none" normalizeH="0" baseline="0" dirty="0" smtClean="0">
                          <a:ln>
                            <a:noFill/>
                          </a:ln>
                          <a:solidFill>
                            <a:schemeClr val="tx1"/>
                          </a:solidFill>
                          <a:effectLst/>
                          <a:latin typeface="Arial" pitchFamily="34" charset="0"/>
                          <a:cs typeface="Arial" pitchFamily="34" charset="0"/>
                        </a:rPr>
                      </a:br>
                      <a:r>
                        <a:rPr kumimoji="0" lang="de-DE" sz="1600" b="0" i="0" u="none" strike="noStrike" cap="none" normalizeH="0" baseline="0" dirty="0" smtClean="0">
                          <a:ln>
                            <a:noFill/>
                          </a:ln>
                          <a:solidFill>
                            <a:schemeClr val="tx1"/>
                          </a:solidFill>
                          <a:effectLst/>
                          <a:latin typeface="Arial" pitchFamily="34" charset="0"/>
                          <a:cs typeface="Arial" pitchFamily="34" charset="0"/>
                        </a:rPr>
                        <a:t>Fax	+49 30 20915-101</a:t>
                      </a:r>
                    </a:p>
                    <a:p>
                      <a:pPr marL="0" marR="0" lvl="0" indent="0" algn="l" defTabSz="914400" rtl="0" eaLnBrk="1" fontAlgn="t" latinLnBrk="0" hangingPunct="1">
                        <a:lnSpc>
                          <a:spcPct val="100000"/>
                        </a:lnSpc>
                        <a:spcBef>
                          <a:spcPct val="20000"/>
                        </a:spcBef>
                        <a:spcAft>
                          <a:spcPct val="40000"/>
                        </a:spcAft>
                        <a:buClrTx/>
                        <a:buSzTx/>
                        <a:buFontTx/>
                        <a:buNone/>
                        <a:tabLst/>
                      </a:pPr>
                      <a:r>
                        <a:rPr kumimoji="0" lang="de-DE" sz="1600" b="0" i="0" u="none" strike="noStrike" cap="none" normalizeH="0" baseline="0" dirty="0" smtClean="0">
                          <a:ln>
                            <a:noFill/>
                          </a:ln>
                          <a:solidFill>
                            <a:schemeClr val="tx1"/>
                          </a:solidFill>
                          <a:effectLst/>
                          <a:latin typeface="Arial" pitchFamily="34" charset="0"/>
                          <a:cs typeface="Arial" pitchFamily="34" charset="0"/>
                        </a:rPr>
                        <a:t>@: </a:t>
                      </a:r>
                      <a:r>
                        <a:rPr kumimoji="0" lang="de-DE" sz="1600" b="0" i="0" u="none" strike="noStrike" cap="none" normalizeH="0" baseline="0" dirty="0" smtClean="0">
                          <a:ln>
                            <a:noFill/>
                          </a:ln>
                          <a:solidFill>
                            <a:schemeClr val="tx1"/>
                          </a:solidFill>
                          <a:effectLst/>
                          <a:latin typeface="Arial" pitchFamily="34" charset="0"/>
                          <a:cs typeface="Arial" pitchFamily="34" charset="0"/>
                          <a:hlinkClick r:id="rId2"/>
                        </a:rPr>
                        <a:t>info@pfandbrief.de</a:t>
                      </a:r>
                      <a:endParaRPr kumimoji="0" lang="de-DE" sz="1600" b="0" i="0" u="none" strike="noStrike" cap="none" normalizeH="0" baseline="0" dirty="0" smtClean="0">
                        <a:ln>
                          <a:noFill/>
                        </a:ln>
                        <a:solidFill>
                          <a:schemeClr val="tx1"/>
                        </a:solidFill>
                        <a:effectLst/>
                        <a:latin typeface="Arial" pitchFamily="34" charset="0"/>
                        <a:cs typeface="Arial" pitchFamily="34" charset="0"/>
                      </a:endParaRPr>
                    </a:p>
                  </a:txBody>
                  <a:tcPr marT="45707" marB="45707"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gradFill rotWithShape="0">
                      <a:gsLst>
                        <a:gs pos="0">
                          <a:srgbClr val="DFDFDF"/>
                        </a:gs>
                        <a:gs pos="100000">
                          <a:schemeClr val="bg1"/>
                        </a:gs>
                      </a:gsLst>
                      <a:lin ang="5400000" scaled="1"/>
                    </a:gradFill>
                  </a:tcPr>
                </a:tc>
              </a:tr>
              <a:tr h="533251">
                <a:tc>
                  <a:txBody>
                    <a:bodyPr/>
                    <a:lstStyle/>
                    <a:p>
                      <a:pPr marL="0" marR="0" lvl="0" indent="0" algn="l" defTabSz="914400" rtl="0" eaLnBrk="1" fontAlgn="base" latinLnBrk="0" hangingPunct="1">
                        <a:lnSpc>
                          <a:spcPct val="100000"/>
                        </a:lnSpc>
                        <a:spcBef>
                          <a:spcPct val="20000"/>
                        </a:spcBef>
                        <a:spcAft>
                          <a:spcPct val="40000"/>
                        </a:spcAft>
                        <a:buClrTx/>
                        <a:buSzTx/>
                        <a:buFontTx/>
                        <a:buNone/>
                        <a:tabLst/>
                      </a:pPr>
                      <a:endParaRPr kumimoji="0" lang="de-DE" sz="1600" b="0" i="0" u="none" strike="noStrike" cap="none" normalizeH="0" baseline="0" dirty="0" smtClean="0">
                        <a:ln>
                          <a:noFill/>
                        </a:ln>
                        <a:solidFill>
                          <a:schemeClr val="tx1"/>
                        </a:solidFill>
                        <a:effectLst/>
                        <a:latin typeface="Arial" pitchFamily="34" charset="0"/>
                        <a:cs typeface="Arial" pitchFamily="34" charset="0"/>
                      </a:endParaRPr>
                    </a:p>
                  </a:txBody>
                  <a:tcPr marT="45707" marB="45707"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rgbClr val="DFDFDF"/>
                        </a:gs>
                        <a:gs pos="100000">
                          <a:schemeClr val="bg1"/>
                        </a:gs>
                      </a:gsLst>
                      <a:lin ang="5400000" scaled="1"/>
                    </a:gradFill>
                  </a:tcPr>
                </a:tc>
                <a:tc>
                  <a:txBody>
                    <a:bodyPr/>
                    <a:lstStyle/>
                    <a:p>
                      <a:pPr marL="0" marR="0" lvl="0" indent="0" algn="l" defTabSz="914400" rtl="0" eaLnBrk="1" fontAlgn="base" latinLnBrk="0" hangingPunct="1">
                        <a:lnSpc>
                          <a:spcPct val="100000"/>
                        </a:lnSpc>
                        <a:spcBef>
                          <a:spcPct val="20000"/>
                        </a:spcBef>
                        <a:spcAft>
                          <a:spcPct val="40000"/>
                        </a:spcAft>
                        <a:buClrTx/>
                        <a:buSzTx/>
                        <a:buFontTx/>
                        <a:buNone/>
                        <a:tabLst/>
                      </a:pPr>
                      <a:r>
                        <a:rPr kumimoji="0" lang="de-DE" sz="1600" b="0" i="0" u="none" strike="noStrike" cap="none" normalizeH="0" baseline="0" dirty="0" smtClean="0">
                          <a:ln>
                            <a:noFill/>
                          </a:ln>
                          <a:solidFill>
                            <a:schemeClr val="tx1"/>
                          </a:solidFill>
                          <a:effectLst/>
                          <a:latin typeface="Arial" pitchFamily="34" charset="0"/>
                          <a:cs typeface="Arial" pitchFamily="34" charset="0"/>
                        </a:rPr>
                        <a:t>www.pfandbrief.de</a:t>
                      </a:r>
                    </a:p>
                  </a:txBody>
                  <a:tcPr marT="45707" marB="45707"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rgbClr val="DFDFDF"/>
                        </a:gs>
                        <a:gs pos="100000">
                          <a:schemeClr val="bg1"/>
                        </a:gs>
                      </a:gsLst>
                      <a:lin ang="5400000" scaled="1"/>
                    </a:gradFill>
                  </a:tcPr>
                </a:tc>
              </a:tr>
              <a:tr h="1700705">
                <a:tc>
                  <a:txBody>
                    <a:bodyPr/>
                    <a:lstStyle/>
                    <a:p>
                      <a:pPr marL="0" marR="0" lvl="0" indent="0" algn="l" defTabSz="914400" rtl="0" eaLnBrk="1" fontAlgn="base" latinLnBrk="0" hangingPunct="1">
                        <a:lnSpc>
                          <a:spcPct val="100000"/>
                        </a:lnSpc>
                        <a:spcBef>
                          <a:spcPct val="20000"/>
                        </a:spcBef>
                        <a:spcAft>
                          <a:spcPct val="40000"/>
                        </a:spcAft>
                        <a:buClrTx/>
                        <a:buSzTx/>
                        <a:buFontTx/>
                        <a:buNone/>
                        <a:tabLst/>
                      </a:pPr>
                      <a:r>
                        <a:rPr kumimoji="0" lang="de-DE" sz="1600" b="0" i="0" u="none" strike="noStrike" cap="none" normalizeH="0" baseline="0" dirty="0" smtClean="0">
                          <a:ln>
                            <a:noFill/>
                          </a:ln>
                          <a:solidFill>
                            <a:schemeClr val="tx1"/>
                          </a:solidFill>
                          <a:effectLst/>
                          <a:latin typeface="Arial" pitchFamily="34" charset="0"/>
                          <a:cs typeface="Arial" pitchFamily="34" charset="0"/>
                        </a:rPr>
                        <a:t>Verbindungsbüro Tokio: </a:t>
                      </a:r>
                      <a:br>
                        <a:rPr kumimoji="0" lang="de-DE" sz="1600" b="0" i="0" u="none" strike="noStrike" cap="none" normalizeH="0" baseline="0" dirty="0" smtClean="0">
                          <a:ln>
                            <a:noFill/>
                          </a:ln>
                          <a:solidFill>
                            <a:schemeClr val="tx1"/>
                          </a:solidFill>
                          <a:effectLst/>
                          <a:latin typeface="Arial" pitchFamily="34" charset="0"/>
                          <a:cs typeface="Arial" pitchFamily="34" charset="0"/>
                        </a:rPr>
                      </a:br>
                      <a:r>
                        <a:rPr kumimoji="0" lang="de-DE" sz="1600" b="0" i="0" u="none" strike="noStrike" cap="none" normalizeH="0" baseline="0" dirty="0" smtClean="0">
                          <a:ln>
                            <a:noFill/>
                          </a:ln>
                          <a:solidFill>
                            <a:schemeClr val="tx1"/>
                          </a:solidFill>
                          <a:effectLst/>
                          <a:latin typeface="Arial" pitchFamily="34" charset="0"/>
                          <a:cs typeface="Arial" pitchFamily="34" charset="0"/>
                        </a:rPr>
                        <a:t>International Financial Consulting K.K. (IFC)</a:t>
                      </a:r>
                    </a:p>
                    <a:p>
                      <a:pPr marL="0" marR="0" lvl="0" indent="0" algn="l" defTabSz="914400" rtl="0" eaLnBrk="1" fontAlgn="base" latinLnBrk="0" hangingPunct="1">
                        <a:lnSpc>
                          <a:spcPct val="100000"/>
                        </a:lnSpc>
                        <a:spcBef>
                          <a:spcPct val="20000"/>
                        </a:spcBef>
                        <a:spcAft>
                          <a:spcPct val="40000"/>
                        </a:spcAft>
                        <a:buClrTx/>
                        <a:buSzTx/>
                        <a:buFontTx/>
                        <a:buNone/>
                        <a:tabLst/>
                      </a:pPr>
                      <a:r>
                        <a:rPr kumimoji="0" lang="de-DE" sz="1600" b="0" i="0" u="none" strike="noStrike" cap="none" normalizeH="0" baseline="0" dirty="0" smtClean="0">
                          <a:ln>
                            <a:noFill/>
                          </a:ln>
                          <a:solidFill>
                            <a:schemeClr val="tx1"/>
                          </a:solidFill>
                          <a:effectLst/>
                          <a:latin typeface="Arial" pitchFamily="34" charset="0"/>
                          <a:cs typeface="Arial" pitchFamily="34" charset="0"/>
                        </a:rPr>
                        <a:t>Tokyo </a:t>
                      </a:r>
                      <a:r>
                        <a:rPr kumimoji="0" lang="de-DE" sz="1600" b="0" i="0" u="none" strike="noStrike" cap="none" normalizeH="0" baseline="0" dirty="0" err="1" smtClean="0">
                          <a:ln>
                            <a:noFill/>
                          </a:ln>
                          <a:solidFill>
                            <a:schemeClr val="tx1"/>
                          </a:solidFill>
                          <a:effectLst/>
                          <a:latin typeface="Arial" pitchFamily="34" charset="0"/>
                          <a:cs typeface="Arial" pitchFamily="34" charset="0"/>
                        </a:rPr>
                        <a:t>liaison</a:t>
                      </a:r>
                      <a:r>
                        <a:rPr kumimoji="0" lang="de-DE" sz="1600" b="0" i="0" u="none" strike="noStrike" cap="none" normalizeH="0" baseline="0" dirty="0" smtClean="0">
                          <a:ln>
                            <a:noFill/>
                          </a:ln>
                          <a:solidFill>
                            <a:schemeClr val="tx1"/>
                          </a:solidFill>
                          <a:effectLst/>
                          <a:latin typeface="Arial" pitchFamily="34" charset="0"/>
                          <a:cs typeface="Arial" pitchFamily="34" charset="0"/>
                        </a:rPr>
                        <a:t> </a:t>
                      </a:r>
                      <a:r>
                        <a:rPr kumimoji="0" lang="de-DE" sz="1600" b="0" i="0" u="none" strike="noStrike" cap="none" normalizeH="0" baseline="0" dirty="0" err="1" smtClean="0">
                          <a:ln>
                            <a:noFill/>
                          </a:ln>
                          <a:solidFill>
                            <a:schemeClr val="tx1"/>
                          </a:solidFill>
                          <a:effectLst/>
                          <a:latin typeface="Arial" pitchFamily="34" charset="0"/>
                          <a:cs typeface="Arial" pitchFamily="34" charset="0"/>
                        </a:rPr>
                        <a:t>office</a:t>
                      </a:r>
                      <a:r>
                        <a:rPr kumimoji="0" lang="de-DE" sz="1600" b="0" i="0" u="none" strike="noStrike" cap="none" normalizeH="0" baseline="0" dirty="0" smtClean="0">
                          <a:ln>
                            <a:noFill/>
                          </a:ln>
                          <a:solidFill>
                            <a:schemeClr val="tx1"/>
                          </a:solidFill>
                          <a:effectLst/>
                          <a:latin typeface="Arial" pitchFamily="34" charset="0"/>
                          <a:cs typeface="Arial" pitchFamily="34" charset="0"/>
                        </a:rPr>
                        <a:t>: </a:t>
                      </a:r>
                      <a:br>
                        <a:rPr kumimoji="0" lang="de-DE" sz="1600" b="0" i="0" u="none" strike="noStrike" cap="none" normalizeH="0" baseline="0" dirty="0" smtClean="0">
                          <a:ln>
                            <a:noFill/>
                          </a:ln>
                          <a:solidFill>
                            <a:schemeClr val="tx1"/>
                          </a:solidFill>
                          <a:effectLst/>
                          <a:latin typeface="Arial" pitchFamily="34" charset="0"/>
                          <a:cs typeface="Arial" pitchFamily="34" charset="0"/>
                        </a:rPr>
                      </a:br>
                      <a:r>
                        <a:rPr kumimoji="0" lang="de-DE" sz="1600" b="0" i="0" u="none" strike="noStrike" cap="none" normalizeH="0" baseline="0" dirty="0" smtClean="0">
                          <a:ln>
                            <a:noFill/>
                          </a:ln>
                          <a:solidFill>
                            <a:schemeClr val="tx1"/>
                          </a:solidFill>
                          <a:effectLst/>
                          <a:latin typeface="Arial" pitchFamily="34" charset="0"/>
                          <a:cs typeface="Arial" pitchFamily="34" charset="0"/>
                        </a:rPr>
                        <a:t>International Financial Consulting K.K. (IFC)</a:t>
                      </a:r>
                    </a:p>
                  </a:txBody>
                  <a:tcPr marT="45707" marB="45707"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rgbClr val="DFDFDF"/>
                        </a:gs>
                        <a:gs pos="100000">
                          <a:schemeClr val="bg1"/>
                        </a:gs>
                      </a:gsLst>
                      <a:lin ang="5400000" scaled="1"/>
                    </a:gradFill>
                  </a:tcPr>
                </a:tc>
                <a:tc>
                  <a:txBody>
                    <a:bodyPr/>
                    <a:lstStyle/>
                    <a:p>
                      <a:pPr marL="0" marR="0" lvl="0" indent="0" algn="l" defTabSz="914400" rtl="0" eaLnBrk="1" fontAlgn="base" latinLnBrk="0" hangingPunct="1">
                        <a:lnSpc>
                          <a:spcPct val="100000"/>
                        </a:lnSpc>
                        <a:spcBef>
                          <a:spcPct val="20000"/>
                        </a:spcBef>
                        <a:spcAft>
                          <a:spcPct val="40000"/>
                        </a:spcAft>
                        <a:buClrTx/>
                        <a:buSzTx/>
                        <a:buFontTx/>
                        <a:buNone/>
                        <a:tabLst>
                          <a:tab pos="538163" algn="l"/>
                        </a:tabLst>
                      </a:pPr>
                      <a:r>
                        <a:rPr kumimoji="0" lang="de-DE" sz="1600" b="0" i="0" u="none" strike="noStrike" cap="none" normalizeH="0" baseline="0" dirty="0" smtClean="0">
                          <a:ln>
                            <a:noFill/>
                          </a:ln>
                          <a:solidFill>
                            <a:schemeClr val="tx1"/>
                          </a:solidFill>
                          <a:effectLst/>
                          <a:latin typeface="Arial" pitchFamily="34" charset="0"/>
                          <a:cs typeface="Arial" pitchFamily="34" charset="0"/>
                        </a:rPr>
                        <a:t>Fon	+81 3 5532-8921</a:t>
                      </a:r>
                      <a:br>
                        <a:rPr kumimoji="0" lang="de-DE" sz="1600" b="0" i="0" u="none" strike="noStrike" cap="none" normalizeH="0" baseline="0" dirty="0" smtClean="0">
                          <a:ln>
                            <a:noFill/>
                          </a:ln>
                          <a:solidFill>
                            <a:schemeClr val="tx1"/>
                          </a:solidFill>
                          <a:effectLst/>
                          <a:latin typeface="Arial" pitchFamily="34" charset="0"/>
                          <a:cs typeface="Arial" pitchFamily="34" charset="0"/>
                        </a:rPr>
                      </a:br>
                      <a:r>
                        <a:rPr kumimoji="0" lang="de-DE" sz="1600" b="0" i="0" u="none" strike="noStrike" cap="none" normalizeH="0" baseline="0" dirty="0" smtClean="0">
                          <a:ln>
                            <a:noFill/>
                          </a:ln>
                          <a:solidFill>
                            <a:schemeClr val="tx1"/>
                          </a:solidFill>
                          <a:effectLst/>
                          <a:latin typeface="Arial" pitchFamily="34" charset="0"/>
                          <a:cs typeface="Arial" pitchFamily="34" charset="0"/>
                        </a:rPr>
                        <a:t>Fax	+81 3 5532-8367</a:t>
                      </a:r>
                    </a:p>
                    <a:p>
                      <a:pPr marL="0" marR="0" lvl="0" indent="0" algn="l" defTabSz="914400" rtl="0" eaLnBrk="1" fontAlgn="base" latinLnBrk="0" hangingPunct="1">
                        <a:lnSpc>
                          <a:spcPct val="100000"/>
                        </a:lnSpc>
                        <a:spcBef>
                          <a:spcPct val="20000"/>
                        </a:spcBef>
                        <a:spcAft>
                          <a:spcPct val="40000"/>
                        </a:spcAft>
                        <a:buClrTx/>
                        <a:buSzTx/>
                        <a:buFontTx/>
                        <a:buNone/>
                        <a:tabLst/>
                      </a:pPr>
                      <a:r>
                        <a:rPr kumimoji="0" lang="de-DE" sz="1600" b="0" i="0" u="none" strike="noStrike" cap="none" normalizeH="0" baseline="0" dirty="0" smtClean="0">
                          <a:ln>
                            <a:noFill/>
                          </a:ln>
                          <a:solidFill>
                            <a:schemeClr val="tx1"/>
                          </a:solidFill>
                          <a:effectLst/>
                          <a:latin typeface="Arial" pitchFamily="34" charset="0"/>
                          <a:cs typeface="Arial" pitchFamily="34" charset="0"/>
                        </a:rPr>
                        <a:t>@: h.takee@pr-liaison.com</a:t>
                      </a:r>
                    </a:p>
                  </a:txBody>
                  <a:tcPr marT="45707" marB="45707"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rgbClr val="DFDFDF"/>
                        </a:gs>
                        <a:gs pos="100000">
                          <a:schemeClr val="bg1"/>
                        </a:gs>
                      </a:gsLst>
                      <a:lin ang="5400000" scaled="1"/>
                    </a:gradFill>
                  </a:tcPr>
                </a:tc>
              </a:tr>
              <a:tr h="1213041">
                <a:tc>
                  <a:txBody>
                    <a:bodyPr/>
                    <a:lstStyle/>
                    <a:p>
                      <a:pPr marL="0" marR="0" lvl="0" indent="0" algn="l" defTabSz="914400" rtl="0" eaLnBrk="1" fontAlgn="base" latinLnBrk="0" hangingPunct="1">
                        <a:lnSpc>
                          <a:spcPct val="100000"/>
                        </a:lnSpc>
                        <a:spcBef>
                          <a:spcPct val="20000"/>
                        </a:spcBef>
                        <a:spcAft>
                          <a:spcPct val="40000"/>
                        </a:spcAft>
                        <a:buClrTx/>
                        <a:buSzTx/>
                        <a:buFontTx/>
                        <a:buNone/>
                        <a:tabLst/>
                      </a:pPr>
                      <a:r>
                        <a:rPr kumimoji="0" lang="de-DE" sz="1600" b="0" i="0" u="none" strike="noStrike" cap="none" normalizeH="0" baseline="0" dirty="0" smtClean="0">
                          <a:ln>
                            <a:noFill/>
                          </a:ln>
                          <a:solidFill>
                            <a:schemeClr val="tx1"/>
                          </a:solidFill>
                          <a:effectLst/>
                          <a:latin typeface="Arial" pitchFamily="34" charset="0"/>
                          <a:cs typeface="Arial" pitchFamily="34" charset="0"/>
                        </a:rPr>
                        <a:t>Verbindungsbüro New York:</a:t>
                      </a:r>
                      <a:br>
                        <a:rPr kumimoji="0" lang="de-DE" sz="1600" b="0" i="0" u="none" strike="noStrike" cap="none" normalizeH="0" baseline="0" dirty="0" smtClean="0">
                          <a:ln>
                            <a:noFill/>
                          </a:ln>
                          <a:solidFill>
                            <a:schemeClr val="tx1"/>
                          </a:solidFill>
                          <a:effectLst/>
                          <a:latin typeface="Arial" pitchFamily="34" charset="0"/>
                          <a:cs typeface="Arial" pitchFamily="34" charset="0"/>
                        </a:rPr>
                      </a:br>
                      <a:r>
                        <a:rPr kumimoji="0" lang="de-DE" sz="1600" b="0" i="0" u="none" strike="noStrike" cap="none" normalizeH="0" baseline="0" dirty="0" err="1" smtClean="0">
                          <a:ln>
                            <a:noFill/>
                          </a:ln>
                          <a:solidFill>
                            <a:schemeClr val="tx1"/>
                          </a:solidFill>
                          <a:effectLst/>
                          <a:latin typeface="Arial" pitchFamily="34" charset="0"/>
                          <a:cs typeface="Arial" pitchFamily="34" charset="0"/>
                        </a:rPr>
                        <a:t>gk</a:t>
                      </a:r>
                      <a:r>
                        <a:rPr kumimoji="0" lang="de-DE" sz="1600" b="0" i="0" u="none" strike="noStrike" cap="none" normalizeH="0" baseline="0" dirty="0" smtClean="0">
                          <a:ln>
                            <a:noFill/>
                          </a:ln>
                          <a:solidFill>
                            <a:schemeClr val="tx1"/>
                          </a:solidFill>
                          <a:effectLst/>
                          <a:latin typeface="Arial" pitchFamily="34" charset="0"/>
                          <a:cs typeface="Arial" pitchFamily="34" charset="0"/>
                        </a:rPr>
                        <a:t> </a:t>
                      </a:r>
                      <a:r>
                        <a:rPr kumimoji="0" lang="de-DE" sz="1600" b="0" i="0" u="none" strike="noStrike" cap="none" normalizeH="0" baseline="0" dirty="0" err="1" smtClean="0">
                          <a:ln>
                            <a:noFill/>
                          </a:ln>
                          <a:solidFill>
                            <a:schemeClr val="tx1"/>
                          </a:solidFill>
                          <a:effectLst/>
                          <a:latin typeface="Arial" pitchFamily="34" charset="0"/>
                          <a:cs typeface="Arial" pitchFamily="34" charset="0"/>
                        </a:rPr>
                        <a:t>communications</a:t>
                      </a:r>
                      <a:endParaRPr kumimoji="0" lang="de-DE"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20000"/>
                        </a:spcBef>
                        <a:spcAft>
                          <a:spcPct val="40000"/>
                        </a:spcAft>
                        <a:buClrTx/>
                        <a:buSzTx/>
                        <a:buFontTx/>
                        <a:buNone/>
                        <a:tabLst/>
                        <a:defRPr/>
                      </a:pPr>
                      <a:r>
                        <a:rPr kumimoji="0" lang="de-DE" sz="1600" b="0" i="0" u="none" strike="noStrike" cap="none" normalizeH="0" baseline="0" dirty="0" smtClean="0">
                          <a:ln>
                            <a:noFill/>
                          </a:ln>
                          <a:solidFill>
                            <a:schemeClr val="tx1"/>
                          </a:solidFill>
                          <a:effectLst/>
                          <a:latin typeface="Arial" pitchFamily="34" charset="0"/>
                          <a:cs typeface="Arial" pitchFamily="34" charset="0"/>
                        </a:rPr>
                        <a:t>New York </a:t>
                      </a:r>
                      <a:r>
                        <a:rPr kumimoji="0" lang="de-DE" sz="1600" b="0" i="0" u="none" strike="noStrike" cap="none" normalizeH="0" baseline="0" dirty="0" err="1" smtClean="0">
                          <a:ln>
                            <a:noFill/>
                          </a:ln>
                          <a:solidFill>
                            <a:schemeClr val="tx1"/>
                          </a:solidFill>
                          <a:effectLst/>
                          <a:latin typeface="Arial" pitchFamily="34" charset="0"/>
                          <a:cs typeface="Arial" pitchFamily="34" charset="0"/>
                        </a:rPr>
                        <a:t>liaison</a:t>
                      </a:r>
                      <a:r>
                        <a:rPr kumimoji="0" lang="de-DE" sz="1600" b="0" i="0" u="none" strike="noStrike" cap="none" normalizeH="0" baseline="0" dirty="0" smtClean="0">
                          <a:ln>
                            <a:noFill/>
                          </a:ln>
                          <a:solidFill>
                            <a:schemeClr val="tx1"/>
                          </a:solidFill>
                          <a:effectLst/>
                          <a:latin typeface="Arial" pitchFamily="34" charset="0"/>
                          <a:cs typeface="Arial" pitchFamily="34" charset="0"/>
                        </a:rPr>
                        <a:t> </a:t>
                      </a:r>
                      <a:r>
                        <a:rPr kumimoji="0" lang="de-DE" sz="1600" b="0" i="0" u="none" strike="noStrike" cap="none" normalizeH="0" baseline="0" dirty="0" err="1" smtClean="0">
                          <a:ln>
                            <a:noFill/>
                          </a:ln>
                          <a:solidFill>
                            <a:schemeClr val="tx1"/>
                          </a:solidFill>
                          <a:effectLst/>
                          <a:latin typeface="Arial" pitchFamily="34" charset="0"/>
                          <a:cs typeface="Arial" pitchFamily="34" charset="0"/>
                        </a:rPr>
                        <a:t>office</a:t>
                      </a:r>
                      <a:r>
                        <a:rPr kumimoji="0" lang="de-DE" sz="1600" b="0" i="0" u="none" strike="noStrike" cap="none" normalizeH="0" baseline="0" dirty="0" smtClean="0">
                          <a:ln>
                            <a:noFill/>
                          </a:ln>
                          <a:solidFill>
                            <a:schemeClr val="tx1"/>
                          </a:solidFill>
                          <a:effectLst/>
                          <a:latin typeface="Arial" pitchFamily="34" charset="0"/>
                          <a:cs typeface="Arial" pitchFamily="34" charset="0"/>
                        </a:rPr>
                        <a:t>:</a:t>
                      </a:r>
                      <a:br>
                        <a:rPr kumimoji="0" lang="de-DE" sz="1600" b="0" i="0" u="none" strike="noStrike" cap="none" normalizeH="0" baseline="0" dirty="0" smtClean="0">
                          <a:ln>
                            <a:noFill/>
                          </a:ln>
                          <a:solidFill>
                            <a:schemeClr val="tx1"/>
                          </a:solidFill>
                          <a:effectLst/>
                          <a:latin typeface="Arial" pitchFamily="34" charset="0"/>
                          <a:cs typeface="Arial" pitchFamily="34" charset="0"/>
                        </a:rPr>
                      </a:br>
                      <a:r>
                        <a:rPr kumimoji="0" lang="de-DE" sz="1600" b="0" i="0" u="none" strike="noStrike" cap="none" normalizeH="0" baseline="0" dirty="0" err="1" smtClean="0">
                          <a:ln>
                            <a:noFill/>
                          </a:ln>
                          <a:solidFill>
                            <a:schemeClr val="tx1"/>
                          </a:solidFill>
                          <a:effectLst/>
                          <a:latin typeface="Arial" pitchFamily="34" charset="0"/>
                          <a:cs typeface="Arial" pitchFamily="34" charset="0"/>
                        </a:rPr>
                        <a:t>gk</a:t>
                      </a:r>
                      <a:r>
                        <a:rPr kumimoji="0" lang="de-DE" sz="1600" b="0" i="0" u="none" strike="noStrike" cap="none" normalizeH="0" baseline="0" dirty="0" smtClean="0">
                          <a:ln>
                            <a:noFill/>
                          </a:ln>
                          <a:solidFill>
                            <a:schemeClr val="tx1"/>
                          </a:solidFill>
                          <a:effectLst/>
                          <a:latin typeface="Arial" pitchFamily="34" charset="0"/>
                          <a:cs typeface="Arial" pitchFamily="34" charset="0"/>
                        </a:rPr>
                        <a:t> </a:t>
                      </a:r>
                      <a:r>
                        <a:rPr kumimoji="0" lang="de-DE" sz="1600" b="0" i="0" u="none" strike="noStrike" cap="none" normalizeH="0" baseline="0" dirty="0" err="1" smtClean="0">
                          <a:ln>
                            <a:noFill/>
                          </a:ln>
                          <a:solidFill>
                            <a:schemeClr val="tx1"/>
                          </a:solidFill>
                          <a:effectLst/>
                          <a:latin typeface="Arial" pitchFamily="34" charset="0"/>
                          <a:cs typeface="Arial" pitchFamily="34" charset="0"/>
                        </a:rPr>
                        <a:t>communications</a:t>
                      </a:r>
                      <a:endParaRPr kumimoji="0" lang="de-DE" sz="1600" b="0" i="0" u="none" strike="noStrike" cap="none" normalizeH="0" baseline="0" dirty="0" smtClean="0">
                        <a:ln>
                          <a:noFill/>
                        </a:ln>
                        <a:solidFill>
                          <a:schemeClr val="tx1"/>
                        </a:solidFill>
                        <a:effectLst/>
                        <a:latin typeface="Arial" pitchFamily="34" charset="0"/>
                        <a:cs typeface="Arial" pitchFamily="34" charset="0"/>
                      </a:endParaRPr>
                    </a:p>
                  </a:txBody>
                  <a:tcPr marT="45707" marB="45707"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gradFill rotWithShape="0">
                      <a:gsLst>
                        <a:gs pos="0">
                          <a:srgbClr val="DFDFDF"/>
                        </a:gs>
                        <a:gs pos="100000">
                          <a:schemeClr val="bg1"/>
                        </a:gs>
                      </a:gsLst>
                      <a:lin ang="5400000" scaled="1"/>
                    </a:gradFill>
                  </a:tcPr>
                </a:tc>
                <a:tc>
                  <a:txBody>
                    <a:bodyPr/>
                    <a:lstStyle/>
                    <a:p>
                      <a:pPr marL="0" marR="0" lvl="0" indent="0" algn="l" defTabSz="914400" rtl="0" eaLnBrk="1" fontAlgn="base" latinLnBrk="0" hangingPunct="1">
                        <a:lnSpc>
                          <a:spcPct val="100000"/>
                        </a:lnSpc>
                        <a:spcBef>
                          <a:spcPct val="20000"/>
                        </a:spcBef>
                        <a:spcAft>
                          <a:spcPct val="40000"/>
                        </a:spcAft>
                        <a:buClrTx/>
                        <a:buSzTx/>
                        <a:buFontTx/>
                        <a:buNone/>
                        <a:tabLst>
                          <a:tab pos="538163" algn="l"/>
                        </a:tabLst>
                      </a:pPr>
                      <a:r>
                        <a:rPr kumimoji="0" lang="de-DE" sz="1600" b="0" i="0" u="none" strike="noStrike" cap="none" normalizeH="0" baseline="0" dirty="0" smtClean="0">
                          <a:ln>
                            <a:noFill/>
                          </a:ln>
                          <a:solidFill>
                            <a:schemeClr val="tx1"/>
                          </a:solidFill>
                          <a:effectLst/>
                          <a:latin typeface="Arial" pitchFamily="34" charset="0"/>
                          <a:cs typeface="Arial" pitchFamily="34" charset="0"/>
                        </a:rPr>
                        <a:t>Fon	+1 646 6430390</a:t>
                      </a:r>
                      <a:br>
                        <a:rPr kumimoji="0" lang="de-DE" sz="1600" b="0" i="0" u="none" strike="noStrike" cap="none" normalizeH="0" baseline="0" dirty="0" smtClean="0">
                          <a:ln>
                            <a:noFill/>
                          </a:ln>
                          <a:solidFill>
                            <a:schemeClr val="tx1"/>
                          </a:solidFill>
                          <a:effectLst/>
                          <a:latin typeface="Arial" pitchFamily="34" charset="0"/>
                          <a:cs typeface="Arial" pitchFamily="34" charset="0"/>
                        </a:rPr>
                      </a:br>
                      <a:r>
                        <a:rPr kumimoji="0" lang="de-DE" sz="1600" b="0" i="0" u="none" strike="noStrike" cap="none" normalizeH="0" baseline="0" dirty="0" smtClean="0">
                          <a:ln>
                            <a:noFill/>
                          </a:ln>
                          <a:solidFill>
                            <a:schemeClr val="tx1"/>
                          </a:solidFill>
                          <a:effectLst/>
                          <a:latin typeface="Arial" pitchFamily="34" charset="0"/>
                          <a:cs typeface="Arial" pitchFamily="34" charset="0"/>
                        </a:rPr>
                        <a:t>Fax	+1 646 1061295</a:t>
                      </a:r>
                    </a:p>
                    <a:p>
                      <a:pPr marL="0" marR="0" lvl="0" indent="0" algn="l" defTabSz="914400" rtl="0" eaLnBrk="1" fontAlgn="t" latinLnBrk="0" hangingPunct="1">
                        <a:lnSpc>
                          <a:spcPct val="100000"/>
                        </a:lnSpc>
                        <a:spcBef>
                          <a:spcPct val="20000"/>
                        </a:spcBef>
                        <a:spcAft>
                          <a:spcPct val="40000"/>
                        </a:spcAft>
                        <a:buClrTx/>
                        <a:buSzTx/>
                        <a:buFontTx/>
                        <a:buNone/>
                        <a:tabLst/>
                      </a:pPr>
                      <a:r>
                        <a:rPr kumimoji="0" lang="de-DE" sz="1600" b="0" i="0" u="none" strike="noStrike" cap="none" normalizeH="0" baseline="0" dirty="0" smtClean="0">
                          <a:ln>
                            <a:noFill/>
                          </a:ln>
                          <a:solidFill>
                            <a:schemeClr val="tx1"/>
                          </a:solidFill>
                          <a:effectLst/>
                          <a:latin typeface="Arial" pitchFamily="34" charset="0"/>
                          <a:cs typeface="Arial" pitchFamily="34" charset="0"/>
                        </a:rPr>
                        <a:t>@: </a:t>
                      </a:r>
                      <a:r>
                        <a:rPr kumimoji="0" lang="de-DE" sz="1500" b="0" i="0" u="none" strike="noStrike" cap="none" normalizeH="0" baseline="0" dirty="0" smtClean="0">
                          <a:ln>
                            <a:noFill/>
                          </a:ln>
                          <a:solidFill>
                            <a:schemeClr val="tx1"/>
                          </a:solidFill>
                          <a:effectLst/>
                          <a:latin typeface="Arial" pitchFamily="34" charset="0"/>
                          <a:cs typeface="Arial" pitchFamily="34" charset="0"/>
                        </a:rPr>
                        <a:t>gisela.keller@pfandbrief.us</a:t>
                      </a:r>
                      <a:r>
                        <a:rPr kumimoji="0" lang="de-DE" sz="1600" b="0" i="0" u="none" strike="noStrike" cap="none" normalizeH="0" baseline="0" dirty="0" smtClean="0">
                          <a:ln>
                            <a:noFill/>
                          </a:ln>
                          <a:solidFill>
                            <a:schemeClr val="tx1"/>
                          </a:solidFill>
                          <a:effectLst/>
                          <a:latin typeface="Arial" pitchFamily="34" charset="0"/>
                          <a:cs typeface="Arial" pitchFamily="34" charset="0"/>
                        </a:rPr>
                        <a:t> </a:t>
                      </a:r>
                    </a:p>
                  </a:txBody>
                  <a:tcPr marT="45707" marB="45707"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gradFill rotWithShape="0">
                      <a:gsLst>
                        <a:gs pos="0">
                          <a:srgbClr val="DFDFDF"/>
                        </a:gs>
                        <a:gs pos="100000">
                          <a:schemeClr val="bg1"/>
                        </a:gs>
                      </a:gsLst>
                      <a:lin ang="5400000" scaled="1"/>
                    </a:gradFill>
                  </a:tcPr>
                </a:tc>
              </a:tr>
            </a:tbl>
          </a:graphicData>
        </a:graphic>
      </p:graphicFrame>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xmlns="" val="1768921559"/>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ritzi das Huhn">
    <p:spTree>
      <p:nvGrpSpPr>
        <p:cNvPr id="1" name=""/>
        <p:cNvGrpSpPr/>
        <p:nvPr/>
      </p:nvGrpSpPr>
      <p:grpSpPr>
        <a:xfrm>
          <a:off x="0" y="0"/>
          <a:ext cx="0" cy="0"/>
          <a:chOff x="0" y="0"/>
          <a:chExt cx="0" cy="0"/>
        </a:xfrm>
      </p:grpSpPr>
      <p:pic>
        <p:nvPicPr>
          <p:cNvPr id="3" name="Bild 5" descr="vdp_werbung_2000_0.JP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62163" y="1479550"/>
            <a:ext cx="49530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xmlns="" val="4290353660"/>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ogosei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dirty="0"/>
          </a:p>
        </p:txBody>
      </p:sp>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1260000"/>
            <a:ext cx="9456237" cy="522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93449542"/>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Logoseite_eng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dirty="0"/>
          </a:p>
        </p:txBody>
      </p:sp>
      <p:pic>
        <p:nvPicPr>
          <p:cNvPr id="2050" name="Picture 2"/>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1260000"/>
            <a:ext cx="9456237" cy="522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63535093"/>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hteck 11"/>
          <p:cNvSpPr>
            <a:spLocks noChangeArrowheads="1"/>
          </p:cNvSpPr>
          <p:nvPr/>
        </p:nvSpPr>
        <p:spPr bwMode="auto">
          <a:xfrm>
            <a:off x="0" y="0"/>
            <a:ext cx="6096000" cy="884238"/>
          </a:xfrm>
          <a:prstGeom prst="rect">
            <a:avLst/>
          </a:prstGeom>
          <a:solidFill>
            <a:srgbClr val="99042E"/>
          </a:solidFill>
          <a:ln>
            <a:noFill/>
          </a:ln>
          <a:effectLst>
            <a:outerShdw dist="23000" dir="5400000" rotWithShape="0">
              <a:srgbClr val="80808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defTabSz="457200"/>
            <a:endParaRPr lang="de-DE">
              <a:solidFill>
                <a:srgbClr val="404040"/>
              </a:solidFill>
              <a:latin typeface="Arial" charset="0"/>
            </a:endParaRPr>
          </a:p>
        </p:txBody>
      </p:sp>
      <p:sp>
        <p:nvSpPr>
          <p:cNvPr id="1027" name="Text Box 63"/>
          <p:cNvSpPr txBox="1">
            <a:spLocks noChangeArrowheads="1"/>
          </p:cNvSpPr>
          <p:nvPr/>
        </p:nvSpPr>
        <p:spPr bwMode="auto">
          <a:xfrm>
            <a:off x="251520" y="6477093"/>
            <a:ext cx="6426993" cy="341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lIns="144000" tIns="108000" rIns="0" bIns="108000" anchor="b">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defRPr/>
            </a:pPr>
            <a:r>
              <a:rPr lang="en-GB" sz="800" noProof="0" dirty="0" smtClean="0">
                <a:latin typeface="Arial" charset="0"/>
              </a:rPr>
              <a:t>Polish Mortgage Foundation CB Workshop, Warsaw</a:t>
            </a:r>
            <a:r>
              <a:rPr lang="en-GB" sz="800" baseline="0" noProof="0" dirty="0" smtClean="0">
                <a:latin typeface="Arial" charset="0"/>
              </a:rPr>
              <a:t> 2014</a:t>
            </a:r>
            <a:endParaRPr lang="en-GB" sz="800" noProof="0" dirty="0" smtClean="0">
              <a:latin typeface="Arial" charset="0"/>
            </a:endParaRPr>
          </a:p>
        </p:txBody>
      </p:sp>
      <p:sp>
        <p:nvSpPr>
          <p:cNvPr id="1028" name="Titelplatzhalter 7"/>
          <p:cNvSpPr>
            <a:spLocks noGrp="1"/>
          </p:cNvSpPr>
          <p:nvPr>
            <p:ph type="title"/>
          </p:nvPr>
        </p:nvSpPr>
        <p:spPr bwMode="auto">
          <a:xfrm>
            <a:off x="0" y="20638"/>
            <a:ext cx="6096000"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smtClean="0"/>
              <a:t>Mastertitelformat bearbeiten</a:t>
            </a:r>
          </a:p>
        </p:txBody>
      </p:sp>
      <p:sp>
        <p:nvSpPr>
          <p:cNvPr id="1030" name="Textplatzhalter 1"/>
          <p:cNvSpPr>
            <a:spLocks noGrp="1"/>
          </p:cNvSpPr>
          <p:nvPr>
            <p:ph type="body" idx="1"/>
          </p:nvPr>
        </p:nvSpPr>
        <p:spPr bwMode="auto">
          <a:xfrm>
            <a:off x="449263" y="1439863"/>
            <a:ext cx="8229600" cy="4525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noProof="0" dirty="0" err="1" smtClean="0"/>
              <a:t>Textmasterformat</a:t>
            </a:r>
            <a:r>
              <a:rPr lang="en-GB" noProof="0" dirty="0" smtClean="0"/>
              <a:t> </a:t>
            </a:r>
            <a:r>
              <a:rPr lang="en-GB" noProof="0" dirty="0" err="1" smtClean="0"/>
              <a:t>bearbeiten</a:t>
            </a:r>
            <a:endParaRPr lang="en-GB" noProof="0" dirty="0" smtClean="0"/>
          </a:p>
          <a:p>
            <a:pPr lvl="1"/>
            <a:r>
              <a:rPr lang="en-GB" noProof="0" dirty="0" err="1" smtClean="0"/>
              <a:t>Zweite</a:t>
            </a:r>
            <a:r>
              <a:rPr lang="en-GB" noProof="0" dirty="0" smtClean="0"/>
              <a:t> </a:t>
            </a:r>
            <a:r>
              <a:rPr lang="en-GB" noProof="0" dirty="0" err="1" smtClean="0"/>
              <a:t>Ebene</a:t>
            </a:r>
            <a:endParaRPr lang="en-GB" noProof="0" dirty="0" smtClean="0"/>
          </a:p>
          <a:p>
            <a:pPr lvl="2"/>
            <a:r>
              <a:rPr lang="en-GB" noProof="0" dirty="0" err="1" smtClean="0"/>
              <a:t>Dritte</a:t>
            </a:r>
            <a:r>
              <a:rPr lang="en-GB" noProof="0" dirty="0" smtClean="0"/>
              <a:t> </a:t>
            </a:r>
            <a:r>
              <a:rPr lang="en-GB" noProof="0" dirty="0" err="1" smtClean="0"/>
              <a:t>Ebene</a:t>
            </a:r>
            <a:endParaRPr lang="en-GB" noProof="0" dirty="0" smtClean="0"/>
          </a:p>
          <a:p>
            <a:pPr lvl="3"/>
            <a:r>
              <a:rPr lang="en-GB" noProof="0" dirty="0" err="1" smtClean="0"/>
              <a:t>Vierte</a:t>
            </a:r>
            <a:r>
              <a:rPr lang="en-GB" noProof="0" dirty="0" smtClean="0"/>
              <a:t> </a:t>
            </a:r>
            <a:r>
              <a:rPr lang="en-GB" noProof="0" dirty="0" err="1" smtClean="0"/>
              <a:t>Ebene</a:t>
            </a:r>
            <a:endParaRPr lang="en-GB" noProof="0" dirty="0" smtClean="0"/>
          </a:p>
        </p:txBody>
      </p:sp>
      <p:pic>
        <p:nvPicPr>
          <p:cNvPr id="1031" name="Picture 2"/>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227763" y="179388"/>
            <a:ext cx="2771775" cy="600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feld 1"/>
          <p:cNvSpPr txBox="1"/>
          <p:nvPr/>
        </p:nvSpPr>
        <p:spPr>
          <a:xfrm>
            <a:off x="7962921" y="6566158"/>
            <a:ext cx="648072" cy="252155"/>
          </a:xfrm>
          <a:prstGeom prst="rect">
            <a:avLst/>
          </a:prstGeom>
          <a:noFill/>
        </p:spPr>
        <p:txBody>
          <a:bodyPr wrap="square" rtlCol="0">
            <a:spAutoFit/>
          </a:bodyPr>
          <a:lstStyle/>
          <a:p>
            <a:endParaRPr lang="de-DE" dirty="0"/>
          </a:p>
        </p:txBody>
      </p:sp>
      <p:sp>
        <p:nvSpPr>
          <p:cNvPr id="3" name="Textfeld 2"/>
          <p:cNvSpPr txBox="1"/>
          <p:nvPr/>
        </p:nvSpPr>
        <p:spPr>
          <a:xfrm>
            <a:off x="8442264" y="6541522"/>
            <a:ext cx="539729" cy="215444"/>
          </a:xfrm>
          <a:prstGeom prst="rect">
            <a:avLst/>
          </a:prstGeom>
          <a:noFill/>
        </p:spPr>
        <p:txBody>
          <a:bodyPr wrap="square" rtlCol="0">
            <a:spAutoFit/>
          </a:bodyPr>
          <a:lstStyle/>
          <a:p>
            <a:fld id="{F3D92CF2-FE7D-45ED-A574-BBF704A3CD1A}" type="slidenum">
              <a:rPr lang="de-DE" sz="800" smtClean="0">
                <a:latin typeface="+mn-lt"/>
              </a:rPr>
              <a:pPr/>
              <a:t>‹Nr.›</a:t>
            </a:fld>
            <a:endParaRPr lang="de-DE" sz="800" dirty="0">
              <a:latin typeface="+mn-lt"/>
            </a:endParaRPr>
          </a:p>
        </p:txBody>
      </p:sp>
    </p:spTree>
  </p:cSld>
  <p:clrMap bg1="lt1" tx1="dk1" bg2="lt2" tx2="dk2" accent1="accent1" accent2="accent2" accent3="accent3" accent4="accent4" accent5="accent5" accent6="accent6" hlink="hlink" folHlink="folHlink"/>
  <p:sldLayoutIdLst>
    <p:sldLayoutId id="2147483987" r:id="rId1"/>
    <p:sldLayoutId id="2147483984" r:id="rId2"/>
    <p:sldLayoutId id="2147483985" r:id="rId3"/>
    <p:sldLayoutId id="2147483988" r:id="rId4"/>
    <p:sldLayoutId id="2147483986" r:id="rId5"/>
    <p:sldLayoutId id="2147483989" r:id="rId6"/>
    <p:sldLayoutId id="2147483990" r:id="rId7"/>
    <p:sldLayoutId id="2147483991" r:id="rId8"/>
    <p:sldLayoutId id="2147483992" r:id="rId9"/>
  </p:sldLayoutIdLst>
  <p:transition spd="slow">
    <p:wipe/>
  </p:transition>
  <p:timing>
    <p:tnLst>
      <p:par>
        <p:cTn id="1" dur="indefinite" restart="never" nodeType="tmRoot"/>
      </p:par>
    </p:tnLst>
  </p:timing>
  <p:hf hdr="0" ftr="0" dt="0"/>
  <p:txStyles>
    <p:titleStyle>
      <a:lvl1pPr marL="449263" algn="l" rtl="0" eaLnBrk="1" fontAlgn="base" hangingPunct="1">
        <a:lnSpc>
          <a:spcPct val="115000"/>
        </a:lnSpc>
        <a:spcBef>
          <a:spcPct val="0"/>
        </a:spcBef>
        <a:spcAft>
          <a:spcPct val="0"/>
        </a:spcAft>
        <a:defRPr sz="2000">
          <a:solidFill>
            <a:schemeClr val="bg1"/>
          </a:solidFill>
          <a:latin typeface="Arial"/>
          <a:ea typeface="ＭＳ Ｐゴシック" pitchFamily="-112" charset="-128"/>
          <a:cs typeface="Arial"/>
        </a:defRPr>
      </a:lvl1pPr>
      <a:lvl2pPr marL="449263" algn="l" rtl="0" eaLnBrk="1" fontAlgn="base" hangingPunct="1">
        <a:lnSpc>
          <a:spcPct val="115000"/>
        </a:lnSpc>
        <a:spcBef>
          <a:spcPct val="0"/>
        </a:spcBef>
        <a:spcAft>
          <a:spcPct val="0"/>
        </a:spcAft>
        <a:defRPr sz="2000">
          <a:solidFill>
            <a:schemeClr val="bg1"/>
          </a:solidFill>
          <a:latin typeface="Arial" pitchFamily="-112" charset="0"/>
          <a:ea typeface="ＭＳ Ｐゴシック" pitchFamily="-112" charset="-128"/>
          <a:cs typeface="Arial" pitchFamily="-112" charset="0"/>
        </a:defRPr>
      </a:lvl2pPr>
      <a:lvl3pPr marL="449263" algn="l" rtl="0" eaLnBrk="1" fontAlgn="base" hangingPunct="1">
        <a:lnSpc>
          <a:spcPct val="115000"/>
        </a:lnSpc>
        <a:spcBef>
          <a:spcPct val="0"/>
        </a:spcBef>
        <a:spcAft>
          <a:spcPct val="0"/>
        </a:spcAft>
        <a:defRPr sz="2000">
          <a:solidFill>
            <a:schemeClr val="bg1"/>
          </a:solidFill>
          <a:latin typeface="Arial" pitchFamily="-112" charset="0"/>
          <a:ea typeface="ＭＳ Ｐゴシック" pitchFamily="-112" charset="-128"/>
          <a:cs typeface="Arial" pitchFamily="-112" charset="0"/>
        </a:defRPr>
      </a:lvl3pPr>
      <a:lvl4pPr marL="449263" algn="l" rtl="0" eaLnBrk="1" fontAlgn="base" hangingPunct="1">
        <a:lnSpc>
          <a:spcPct val="115000"/>
        </a:lnSpc>
        <a:spcBef>
          <a:spcPct val="0"/>
        </a:spcBef>
        <a:spcAft>
          <a:spcPct val="0"/>
        </a:spcAft>
        <a:defRPr sz="2000">
          <a:solidFill>
            <a:schemeClr val="bg1"/>
          </a:solidFill>
          <a:latin typeface="Arial" pitchFamily="-112" charset="0"/>
          <a:ea typeface="ＭＳ Ｐゴシック" pitchFamily="-112" charset="-128"/>
          <a:cs typeface="Arial" pitchFamily="-112" charset="0"/>
        </a:defRPr>
      </a:lvl4pPr>
      <a:lvl5pPr marL="449263" algn="l" rtl="0" eaLnBrk="1" fontAlgn="base" hangingPunct="1">
        <a:lnSpc>
          <a:spcPct val="115000"/>
        </a:lnSpc>
        <a:spcBef>
          <a:spcPct val="0"/>
        </a:spcBef>
        <a:spcAft>
          <a:spcPct val="0"/>
        </a:spcAft>
        <a:defRPr sz="2000">
          <a:solidFill>
            <a:schemeClr val="bg1"/>
          </a:solidFill>
          <a:latin typeface="Arial" pitchFamily="-112" charset="0"/>
          <a:ea typeface="ＭＳ Ｐゴシック" pitchFamily="-112" charset="-128"/>
          <a:cs typeface="Arial" pitchFamily="-112" charset="0"/>
        </a:defRPr>
      </a:lvl5pPr>
      <a:lvl6pPr marL="457200" algn="l" rtl="0" eaLnBrk="1" fontAlgn="base" hangingPunct="1">
        <a:lnSpc>
          <a:spcPct val="115000"/>
        </a:lnSpc>
        <a:spcBef>
          <a:spcPct val="0"/>
        </a:spcBef>
        <a:spcAft>
          <a:spcPct val="0"/>
        </a:spcAft>
        <a:defRPr>
          <a:solidFill>
            <a:srgbClr val="880029"/>
          </a:solidFill>
          <a:latin typeface="Compatil Text LT Com" pitchFamily="2" charset="0"/>
        </a:defRPr>
      </a:lvl6pPr>
      <a:lvl7pPr marL="914400" algn="l" rtl="0" eaLnBrk="1" fontAlgn="base" hangingPunct="1">
        <a:lnSpc>
          <a:spcPct val="115000"/>
        </a:lnSpc>
        <a:spcBef>
          <a:spcPct val="0"/>
        </a:spcBef>
        <a:spcAft>
          <a:spcPct val="0"/>
        </a:spcAft>
        <a:defRPr>
          <a:solidFill>
            <a:srgbClr val="880029"/>
          </a:solidFill>
          <a:latin typeface="Compatil Text LT Com" pitchFamily="2" charset="0"/>
        </a:defRPr>
      </a:lvl7pPr>
      <a:lvl8pPr marL="1371600" algn="l" rtl="0" eaLnBrk="1" fontAlgn="base" hangingPunct="1">
        <a:lnSpc>
          <a:spcPct val="115000"/>
        </a:lnSpc>
        <a:spcBef>
          <a:spcPct val="0"/>
        </a:spcBef>
        <a:spcAft>
          <a:spcPct val="0"/>
        </a:spcAft>
        <a:defRPr>
          <a:solidFill>
            <a:srgbClr val="880029"/>
          </a:solidFill>
          <a:latin typeface="Compatil Text LT Com" pitchFamily="2" charset="0"/>
        </a:defRPr>
      </a:lvl8pPr>
      <a:lvl9pPr marL="1828800" algn="l" rtl="0" eaLnBrk="1" fontAlgn="base" hangingPunct="1">
        <a:lnSpc>
          <a:spcPct val="115000"/>
        </a:lnSpc>
        <a:spcBef>
          <a:spcPct val="0"/>
        </a:spcBef>
        <a:spcAft>
          <a:spcPct val="0"/>
        </a:spcAft>
        <a:defRPr>
          <a:solidFill>
            <a:srgbClr val="880029"/>
          </a:solidFill>
          <a:latin typeface="Compatil Text LT Com" pitchFamily="2" charset="0"/>
        </a:defRPr>
      </a:lvl9pPr>
    </p:titleStyle>
    <p:bodyStyle>
      <a:lvl1pPr marL="342900" indent="-342900" algn="l" rtl="0" eaLnBrk="1" fontAlgn="base" hangingPunct="1">
        <a:spcBef>
          <a:spcPct val="20000"/>
        </a:spcBef>
        <a:spcAft>
          <a:spcPct val="40000"/>
        </a:spcAft>
        <a:defRPr sz="1600">
          <a:solidFill>
            <a:schemeClr val="tx1"/>
          </a:solidFill>
          <a:latin typeface="+mn-lt"/>
          <a:ea typeface="ＭＳ Ｐゴシック" pitchFamily="-112" charset="-128"/>
          <a:cs typeface="ＭＳ Ｐゴシック" pitchFamily="-112" charset="-128"/>
        </a:defRPr>
      </a:lvl1pPr>
      <a:lvl2pPr marL="174625" indent="-174625" algn="l" rtl="0" eaLnBrk="1" fontAlgn="base" hangingPunct="1">
        <a:lnSpc>
          <a:spcPct val="80000"/>
        </a:lnSpc>
        <a:spcBef>
          <a:spcPts val="500"/>
        </a:spcBef>
        <a:spcAft>
          <a:spcPts val="500"/>
        </a:spcAft>
        <a:buFont typeface="Wingdings" pitchFamily="2" charset="2"/>
        <a:buChar char="§"/>
        <a:defRPr sz="1600">
          <a:solidFill>
            <a:schemeClr val="tx1"/>
          </a:solidFill>
          <a:latin typeface="+mn-lt"/>
          <a:ea typeface="ＭＳ Ｐゴシック" pitchFamily="-112" charset="-128"/>
        </a:defRPr>
      </a:lvl2pPr>
      <a:lvl3pPr marL="360363" indent="-185738" algn="l" rtl="0" eaLnBrk="1" fontAlgn="base" hangingPunct="1">
        <a:lnSpc>
          <a:spcPct val="90000"/>
        </a:lnSpc>
        <a:spcBef>
          <a:spcPts val="500"/>
        </a:spcBef>
        <a:spcAft>
          <a:spcPts val="500"/>
        </a:spcAft>
        <a:buChar char="•"/>
        <a:defRPr sz="1600">
          <a:solidFill>
            <a:schemeClr val="tx1"/>
          </a:solidFill>
          <a:latin typeface="+mn-lt"/>
          <a:ea typeface="ＭＳ Ｐゴシック" pitchFamily="-112" charset="-128"/>
        </a:defRPr>
      </a:lvl3pPr>
      <a:lvl4pPr marL="534988" indent="-174625" algn="l" rtl="0" eaLnBrk="1" fontAlgn="base" hangingPunct="1">
        <a:lnSpc>
          <a:spcPct val="80000"/>
        </a:lnSpc>
        <a:spcBef>
          <a:spcPct val="20000"/>
        </a:spcBef>
        <a:spcAft>
          <a:spcPct val="30000"/>
        </a:spcAft>
        <a:buChar char="–"/>
        <a:defRPr sz="1600">
          <a:solidFill>
            <a:schemeClr val="tx1"/>
          </a:solidFill>
          <a:latin typeface="+mn-lt"/>
          <a:ea typeface="ＭＳ Ｐゴシック" pitchFamily="-112" charset="-128"/>
        </a:defRPr>
      </a:lvl4pPr>
      <a:lvl5pPr marL="2057400" indent="-228600" algn="l" rtl="0" eaLnBrk="1" fontAlgn="base" hangingPunct="1">
        <a:spcBef>
          <a:spcPct val="20000"/>
        </a:spcBef>
        <a:spcAft>
          <a:spcPct val="0"/>
        </a:spcAft>
        <a:defRPr sz="1600">
          <a:solidFill>
            <a:schemeClr val="tx1"/>
          </a:solidFill>
          <a:latin typeface="Times New Roman" pitchFamily="18" charset="0"/>
          <a:ea typeface="ＭＳ Ｐゴシック" pitchFamily="-112" charset="-128"/>
        </a:defRPr>
      </a:lvl5pPr>
      <a:lvl6pPr marL="2514600" indent="-228600" algn="l" rtl="0" eaLnBrk="1" fontAlgn="base" hangingPunct="1">
        <a:spcBef>
          <a:spcPct val="20000"/>
        </a:spcBef>
        <a:spcAft>
          <a:spcPct val="0"/>
        </a:spcAft>
        <a:defRPr sz="2000">
          <a:solidFill>
            <a:schemeClr val="tx1"/>
          </a:solidFill>
          <a:latin typeface="Times New Roman" pitchFamily="18" charset="0"/>
        </a:defRPr>
      </a:lvl6pPr>
      <a:lvl7pPr marL="2971800" indent="-228600" algn="l" rtl="0" eaLnBrk="1" fontAlgn="base" hangingPunct="1">
        <a:spcBef>
          <a:spcPct val="20000"/>
        </a:spcBef>
        <a:spcAft>
          <a:spcPct val="0"/>
        </a:spcAft>
        <a:defRPr sz="2000">
          <a:solidFill>
            <a:schemeClr val="tx1"/>
          </a:solidFill>
          <a:latin typeface="Times New Roman" pitchFamily="18" charset="0"/>
        </a:defRPr>
      </a:lvl7pPr>
      <a:lvl8pPr marL="3429000" indent="-228600" algn="l" rtl="0" eaLnBrk="1" fontAlgn="base" hangingPunct="1">
        <a:spcBef>
          <a:spcPct val="20000"/>
        </a:spcBef>
        <a:spcAft>
          <a:spcPct val="0"/>
        </a:spcAft>
        <a:defRPr sz="2000">
          <a:solidFill>
            <a:schemeClr val="tx1"/>
          </a:solidFill>
          <a:latin typeface="Times New Roman" pitchFamily="18" charset="0"/>
        </a:defRPr>
      </a:lvl8pPr>
      <a:lvl9pPr marL="3886200" indent="-228600" algn="l" rtl="0" eaLnBrk="1" fontAlgn="base" hangingPunct="1">
        <a:spcBef>
          <a:spcPct val="20000"/>
        </a:spcBef>
        <a:spcAft>
          <a:spcPct val="0"/>
        </a:spcAft>
        <a:defRPr sz="2000">
          <a:solidFill>
            <a:schemeClr val="tx1"/>
          </a:solidFill>
          <a:latin typeface="Times New Roman"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pfandbrief.org/" TargetMode="External"/><Relationship Id="rId2" Type="http://schemas.openxmlformats.org/officeDocument/2006/relationships/hyperlink" Target="http://www.pfandbrief.de/"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7504" y="2204864"/>
            <a:ext cx="8928992" cy="1224136"/>
          </a:xfrm>
        </p:spPr>
        <p:txBody>
          <a:bodyPr/>
          <a:lstStyle/>
          <a:p>
            <a:pPr>
              <a:lnSpc>
                <a:spcPct val="100000"/>
              </a:lnSpc>
            </a:pPr>
            <a:r>
              <a:rPr lang="en-US" sz="2900" b="1" dirty="0"/>
              <a:t>Covered </a:t>
            </a:r>
            <a:r>
              <a:rPr lang="en-US" sz="2900" b="1" dirty="0" smtClean="0"/>
              <a:t>Bond Treatment according to EU law, related challenges and future perspectives </a:t>
            </a:r>
            <a:endParaRPr lang="de-DE" sz="2900" b="1" dirty="0"/>
          </a:p>
        </p:txBody>
      </p:sp>
      <p:sp>
        <p:nvSpPr>
          <p:cNvPr id="3" name="Untertitel 2"/>
          <p:cNvSpPr>
            <a:spLocks noGrp="1"/>
          </p:cNvSpPr>
          <p:nvPr>
            <p:ph type="subTitle" idx="1"/>
          </p:nvPr>
        </p:nvSpPr>
        <p:spPr>
          <a:xfrm>
            <a:off x="395536" y="3717032"/>
            <a:ext cx="7920880" cy="2376264"/>
          </a:xfrm>
        </p:spPr>
        <p:txBody>
          <a:bodyPr/>
          <a:lstStyle/>
          <a:p>
            <a:pPr>
              <a:spcAft>
                <a:spcPts val="400"/>
              </a:spcAft>
            </a:pPr>
            <a:r>
              <a:rPr lang="en-US" dirty="0" smtClean="0"/>
              <a:t>Wolfgang </a:t>
            </a:r>
            <a:r>
              <a:rPr lang="en-US" dirty="0" err="1" smtClean="0"/>
              <a:t>Kälberer</a:t>
            </a:r>
            <a:endParaRPr lang="en-US" dirty="0" smtClean="0"/>
          </a:p>
          <a:p>
            <a:pPr>
              <a:spcAft>
                <a:spcPts val="400"/>
              </a:spcAft>
            </a:pPr>
            <a:r>
              <a:rPr lang="en-US" dirty="0" smtClean="0"/>
              <a:t>Head of European Affairs</a:t>
            </a:r>
            <a:endParaRPr lang="en-US" dirty="0"/>
          </a:p>
          <a:p>
            <a:pPr>
              <a:spcAft>
                <a:spcPts val="400"/>
              </a:spcAft>
            </a:pPr>
            <a:r>
              <a:rPr lang="en-US" dirty="0"/>
              <a:t>Association of German </a:t>
            </a:r>
            <a:r>
              <a:rPr lang="en-US" dirty="0" err="1"/>
              <a:t>Pfandbrief</a:t>
            </a:r>
            <a:r>
              <a:rPr lang="en-US" dirty="0"/>
              <a:t> </a:t>
            </a:r>
            <a:r>
              <a:rPr lang="en-US" dirty="0" smtClean="0"/>
              <a:t>Banks, Brussels</a:t>
            </a:r>
          </a:p>
          <a:p>
            <a:pPr>
              <a:spcAft>
                <a:spcPts val="400"/>
              </a:spcAft>
            </a:pPr>
            <a:endParaRPr lang="en-US" sz="1600" dirty="0" smtClean="0"/>
          </a:p>
          <a:p>
            <a:pPr>
              <a:spcAft>
                <a:spcPts val="400"/>
              </a:spcAft>
            </a:pPr>
            <a:r>
              <a:rPr lang="en-US" sz="1600" dirty="0" smtClean="0"/>
              <a:t>Polish Mortgage Foundation </a:t>
            </a:r>
            <a:r>
              <a:rPr lang="en-US" sz="1600" dirty="0" smtClean="0"/>
              <a:t>CB Workshop</a:t>
            </a:r>
            <a:endParaRPr lang="en-US" sz="1600" dirty="0" smtClean="0"/>
          </a:p>
          <a:p>
            <a:pPr>
              <a:spcAft>
                <a:spcPts val="400"/>
              </a:spcAft>
            </a:pPr>
            <a:r>
              <a:rPr lang="en-US" sz="1600" dirty="0" smtClean="0"/>
              <a:t>Warsaw, 06.03.2014</a:t>
            </a:r>
            <a:endParaRPr lang="en-US" dirty="0"/>
          </a:p>
        </p:txBody>
      </p:sp>
    </p:spTree>
    <p:extLst>
      <p:ext uri="{BB962C8B-B14F-4D97-AF65-F5344CB8AC3E}">
        <p14:creationId xmlns:p14="http://schemas.microsoft.com/office/powerpoint/2010/main" xmlns="" val="3240913192"/>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Textplatzhalter 2"/>
          <p:cNvSpPr>
            <a:spLocks noGrp="1"/>
          </p:cNvSpPr>
          <p:nvPr>
            <p:ph type="body" sz="quarter" idx="13"/>
          </p:nvPr>
        </p:nvSpPr>
        <p:spPr>
          <a:xfrm>
            <a:off x="827584" y="1412776"/>
            <a:ext cx="7542416" cy="5040560"/>
          </a:xfrm>
        </p:spPr>
        <p:txBody>
          <a:bodyPr/>
          <a:lstStyle/>
          <a:p>
            <a:pPr marL="342000" indent="-342000">
              <a:lnSpc>
                <a:spcPts val="2800"/>
              </a:lnSpc>
              <a:spcBef>
                <a:spcPts val="300"/>
              </a:spcBef>
              <a:spcAft>
                <a:spcPts val="300"/>
              </a:spcAft>
            </a:pPr>
            <a:r>
              <a:rPr lang="en-US" dirty="0" smtClean="0"/>
              <a:t>Treatment of Covered Bonds </a:t>
            </a:r>
          </a:p>
          <a:p>
            <a:pPr marL="799200" lvl="5" indent="-342000">
              <a:spcBef>
                <a:spcPts val="300"/>
              </a:spcBef>
              <a:spcAft>
                <a:spcPts val="300"/>
              </a:spcAft>
              <a:buFont typeface="Arial" pitchFamily="34" charset="0"/>
              <a:buChar char="•"/>
            </a:pPr>
            <a:r>
              <a:rPr lang="en-US" sz="1600" dirty="0" smtClean="0">
                <a:latin typeface="+mn-lt"/>
              </a:rPr>
              <a:t>under CRR</a:t>
            </a:r>
          </a:p>
          <a:p>
            <a:pPr marL="799200" lvl="5" indent="-342000">
              <a:spcBef>
                <a:spcPts val="300"/>
              </a:spcBef>
              <a:spcAft>
                <a:spcPts val="300"/>
              </a:spcAft>
              <a:buFont typeface="Arial" pitchFamily="34" charset="0"/>
              <a:buChar char="•"/>
            </a:pPr>
            <a:r>
              <a:rPr lang="en-US" sz="1600" dirty="0" smtClean="0">
                <a:latin typeface="+mn-lt"/>
              </a:rPr>
              <a:t>under Solvency II</a:t>
            </a:r>
          </a:p>
          <a:p>
            <a:pPr marL="799200" lvl="5" indent="-342000">
              <a:spcBef>
                <a:spcPts val="300"/>
              </a:spcBef>
              <a:spcAft>
                <a:spcPts val="300"/>
              </a:spcAft>
              <a:buFont typeface="Arial" pitchFamily="34" charset="0"/>
              <a:buChar char="•"/>
            </a:pPr>
            <a:r>
              <a:rPr lang="en-US" sz="1600" dirty="0" smtClean="0">
                <a:latin typeface="+mn-lt"/>
              </a:rPr>
              <a:t>Liquidity Coverage Ratio</a:t>
            </a:r>
          </a:p>
          <a:p>
            <a:pPr marL="342000" indent="-342000">
              <a:lnSpc>
                <a:spcPts val="2800"/>
              </a:lnSpc>
              <a:spcBef>
                <a:spcPts val="300"/>
              </a:spcBef>
              <a:spcAft>
                <a:spcPts val="300"/>
              </a:spcAft>
            </a:pPr>
            <a:r>
              <a:rPr lang="en-US" dirty="0" smtClean="0"/>
              <a:t>Single Supervisory Mechanism</a:t>
            </a:r>
          </a:p>
          <a:p>
            <a:pPr marL="689663" lvl="2" indent="-342000">
              <a:lnSpc>
                <a:spcPts val="2800"/>
              </a:lnSpc>
              <a:spcBef>
                <a:spcPts val="300"/>
              </a:spcBef>
              <a:spcAft>
                <a:spcPts val="300"/>
              </a:spcAft>
              <a:buFont typeface="Arial" pitchFamily="34" charset="0"/>
              <a:buChar char="•"/>
            </a:pPr>
            <a:r>
              <a:rPr lang="en-US" dirty="0" smtClean="0"/>
              <a:t>  special Covered Bond supervision (UCITS 52.4)</a:t>
            </a:r>
          </a:p>
          <a:p>
            <a:pPr marL="342000" indent="-342000">
              <a:lnSpc>
                <a:spcPts val="2800"/>
              </a:lnSpc>
              <a:spcBef>
                <a:spcPts val="300"/>
              </a:spcBef>
              <a:spcAft>
                <a:spcPts val="300"/>
              </a:spcAft>
            </a:pPr>
            <a:r>
              <a:rPr lang="en-US" dirty="0" smtClean="0"/>
              <a:t>Bank Recovery and Resolution Directive</a:t>
            </a:r>
          </a:p>
          <a:p>
            <a:pPr marL="689663" lvl="2" indent="-342000">
              <a:lnSpc>
                <a:spcPts val="2800"/>
              </a:lnSpc>
              <a:spcBef>
                <a:spcPts val="300"/>
              </a:spcBef>
              <a:spcAft>
                <a:spcPts val="300"/>
              </a:spcAft>
              <a:buFont typeface="Arial" pitchFamily="34" charset="0"/>
              <a:buChar char="•"/>
            </a:pPr>
            <a:r>
              <a:rPr lang="en-US" dirty="0" smtClean="0"/>
              <a:t>  Bail in &amp; MREL</a:t>
            </a:r>
          </a:p>
          <a:p>
            <a:pPr marL="342000" lvl="1" indent="-342000">
              <a:lnSpc>
                <a:spcPts val="2800"/>
              </a:lnSpc>
              <a:spcBef>
                <a:spcPts val="300"/>
              </a:spcBef>
              <a:spcAft>
                <a:spcPts val="300"/>
              </a:spcAft>
              <a:buAutoNum type="arabicPeriod" startAt="4"/>
            </a:pPr>
            <a:r>
              <a:rPr lang="en-US" sz="2000" dirty="0" smtClean="0"/>
              <a:t>Single Resolution Mechanism</a:t>
            </a:r>
          </a:p>
          <a:p>
            <a:pPr marL="342000" lvl="1" indent="-342000">
              <a:lnSpc>
                <a:spcPts val="2800"/>
              </a:lnSpc>
              <a:spcBef>
                <a:spcPts val="300"/>
              </a:spcBef>
              <a:spcAft>
                <a:spcPts val="300"/>
              </a:spcAft>
              <a:buFontTx/>
              <a:buAutoNum type="arabicPeriod" startAt="4"/>
            </a:pPr>
            <a:r>
              <a:rPr lang="en-US" sz="2000" dirty="0" smtClean="0"/>
              <a:t>ECB Collateral Framework</a:t>
            </a:r>
          </a:p>
          <a:p>
            <a:pPr marL="342000" lvl="1" indent="-342000">
              <a:lnSpc>
                <a:spcPts val="2800"/>
              </a:lnSpc>
              <a:spcBef>
                <a:spcPts val="300"/>
              </a:spcBef>
              <a:spcAft>
                <a:spcPts val="300"/>
              </a:spcAft>
              <a:buFontTx/>
              <a:buAutoNum type="arabicPeriod" startAt="4"/>
            </a:pPr>
            <a:r>
              <a:rPr lang="en-US" sz="2000" dirty="0" smtClean="0"/>
              <a:t>Asset </a:t>
            </a:r>
            <a:r>
              <a:rPr lang="en-US" sz="2000" dirty="0" smtClean="0"/>
              <a:t>Encumbrance</a:t>
            </a:r>
          </a:p>
          <a:p>
            <a:pPr marL="342000" lvl="1" indent="-342000">
              <a:lnSpc>
                <a:spcPts val="2800"/>
              </a:lnSpc>
              <a:spcBef>
                <a:spcPts val="300"/>
              </a:spcBef>
              <a:spcAft>
                <a:spcPts val="300"/>
              </a:spcAft>
              <a:buFontTx/>
              <a:buAutoNum type="arabicPeriod" startAt="4"/>
            </a:pPr>
            <a:r>
              <a:rPr lang="en-GB" sz="2000" dirty="0" smtClean="0"/>
              <a:t>Harmonisation of European Covered Bond regimes</a:t>
            </a:r>
            <a:endParaRPr lang="en-GB" sz="2000" dirty="0" smtClean="0"/>
          </a:p>
          <a:p>
            <a:pPr marL="346074" lvl="1" indent="-342900">
              <a:lnSpc>
                <a:spcPct val="100000"/>
              </a:lnSpc>
              <a:spcAft>
                <a:spcPct val="40000"/>
              </a:spcAft>
            </a:pPr>
            <a:endParaRPr lang="de-DE" dirty="0"/>
          </a:p>
        </p:txBody>
      </p:sp>
    </p:spTree>
    <p:extLst>
      <p:ext uri="{BB962C8B-B14F-4D97-AF65-F5344CB8AC3E}">
        <p14:creationId xmlns:p14="http://schemas.microsoft.com/office/powerpoint/2010/main" xmlns="" val="3803252696"/>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Textplatzhalter 2"/>
          <p:cNvSpPr>
            <a:spLocks noGrp="1"/>
          </p:cNvSpPr>
          <p:nvPr>
            <p:ph type="body" sz="quarter" idx="13"/>
          </p:nvPr>
        </p:nvSpPr>
        <p:spPr>
          <a:xfrm>
            <a:off x="467544" y="1556792"/>
            <a:ext cx="8208912" cy="4608512"/>
          </a:xfrm>
        </p:spPr>
        <p:txBody>
          <a:bodyPr/>
          <a:lstStyle/>
          <a:p>
            <a:pPr algn="ctr">
              <a:buNone/>
            </a:pPr>
            <a:r>
              <a:rPr lang="en-GB" dirty="0" smtClean="0"/>
              <a:t>Covered Bond treatment under CRR</a:t>
            </a:r>
          </a:p>
          <a:p>
            <a:pPr>
              <a:spcBef>
                <a:spcPts val="300"/>
              </a:spcBef>
              <a:spcAft>
                <a:spcPts val="300"/>
              </a:spcAft>
            </a:pPr>
            <a:r>
              <a:rPr lang="en-GB" dirty="0" smtClean="0"/>
              <a:t>Standardised Approach: Art. 129 CRR </a:t>
            </a:r>
          </a:p>
          <a:p>
            <a:pPr marL="689663" lvl="2" indent="-342000">
              <a:lnSpc>
                <a:spcPct val="100000"/>
              </a:lnSpc>
              <a:spcBef>
                <a:spcPts val="300"/>
              </a:spcBef>
              <a:spcAft>
                <a:spcPts val="300"/>
              </a:spcAft>
              <a:buFont typeface="Arial" pitchFamily="34" charset="0"/>
              <a:buChar char="•"/>
            </a:pPr>
            <a:r>
              <a:rPr lang="en-US" dirty="0" smtClean="0"/>
              <a:t>Art. 52.4 UCITS + asset quality criteria + LTV limits + valuation requirements</a:t>
            </a:r>
          </a:p>
          <a:p>
            <a:pPr marL="1256400" lvl="6" indent="-342000">
              <a:spcBef>
                <a:spcPts val="300"/>
              </a:spcBef>
              <a:spcAft>
                <a:spcPts val="300"/>
              </a:spcAft>
              <a:buFont typeface="Symbol" pitchFamily="18" charset="2"/>
              <a:buChar char="-"/>
            </a:pPr>
            <a:r>
              <a:rPr lang="en-US" sz="1600" dirty="0" smtClean="0">
                <a:latin typeface="+mn-lt"/>
              </a:rPr>
              <a:t>Commercial property: 60% LTV limit</a:t>
            </a:r>
          </a:p>
          <a:p>
            <a:pPr marL="1256400" lvl="6" indent="-342000">
              <a:spcBef>
                <a:spcPts val="300"/>
              </a:spcBef>
              <a:spcAft>
                <a:spcPts val="300"/>
              </a:spcAft>
              <a:buFont typeface="Symbol" pitchFamily="18" charset="2"/>
              <a:buChar char="-"/>
            </a:pPr>
            <a:r>
              <a:rPr lang="en-US" sz="1600" dirty="0" smtClean="0">
                <a:latin typeface="+mn-lt"/>
              </a:rPr>
              <a:t>Residential property: 80% LTV limit</a:t>
            </a:r>
          </a:p>
          <a:p>
            <a:pPr marL="1256400" lvl="6" indent="-342000">
              <a:spcBef>
                <a:spcPts val="300"/>
              </a:spcBef>
              <a:spcAft>
                <a:spcPts val="300"/>
              </a:spcAft>
              <a:buFont typeface="Symbol" pitchFamily="18" charset="2"/>
              <a:buChar char="-"/>
            </a:pPr>
            <a:r>
              <a:rPr lang="en-US" sz="1600" dirty="0" smtClean="0">
                <a:latin typeface="+mn-lt"/>
              </a:rPr>
              <a:t>Property valuation</a:t>
            </a:r>
          </a:p>
          <a:p>
            <a:pPr marL="1713600" lvl="7" indent="-342000">
              <a:spcBef>
                <a:spcPts val="300"/>
              </a:spcBef>
              <a:spcAft>
                <a:spcPts val="300"/>
              </a:spcAft>
              <a:buFont typeface="Symbol" pitchFamily="18" charset="2"/>
              <a:buChar char="-"/>
            </a:pPr>
            <a:r>
              <a:rPr lang="en-US" sz="1400" dirty="0" smtClean="0">
                <a:latin typeface="+mn-lt"/>
              </a:rPr>
              <a:t>valuation rules of Art. 208 &amp; 229 CRR apply</a:t>
            </a:r>
          </a:p>
          <a:p>
            <a:pPr marL="1713600" lvl="7" indent="-342000">
              <a:spcBef>
                <a:spcPts val="300"/>
              </a:spcBef>
              <a:spcAft>
                <a:spcPts val="300"/>
              </a:spcAft>
              <a:buFont typeface="Symbol" pitchFamily="18" charset="2"/>
              <a:buChar char="-"/>
            </a:pPr>
            <a:r>
              <a:rPr lang="en-US" sz="1400" dirty="0" smtClean="0">
                <a:latin typeface="+mn-lt"/>
              </a:rPr>
              <a:t>CRR offers </a:t>
            </a:r>
            <a:r>
              <a:rPr lang="en-US" sz="1600" dirty="0" smtClean="0">
                <a:latin typeface="+mn-lt"/>
              </a:rPr>
              <a:t>market value &amp; mortgage lending value options</a:t>
            </a:r>
          </a:p>
          <a:p>
            <a:pPr marL="689663" lvl="2" indent="-342000">
              <a:lnSpc>
                <a:spcPct val="100000"/>
              </a:lnSpc>
              <a:spcBef>
                <a:spcPts val="300"/>
              </a:spcBef>
              <a:spcAft>
                <a:spcPts val="300"/>
              </a:spcAft>
              <a:buFont typeface="Arial" pitchFamily="34" charset="0"/>
              <a:buChar char="•"/>
            </a:pPr>
            <a:r>
              <a:rPr lang="en-US" dirty="0" smtClean="0"/>
              <a:t>Risk weight assigned to CBs and not to the issuing institution +1 step any more (as previously under CRD I to III)</a:t>
            </a:r>
          </a:p>
          <a:p>
            <a:pPr marL="1256400" lvl="6" indent="-342000">
              <a:spcBef>
                <a:spcPts val="300"/>
              </a:spcBef>
              <a:spcAft>
                <a:spcPts val="300"/>
              </a:spcAft>
              <a:buFont typeface="Symbol" pitchFamily="18" charset="2"/>
              <a:buChar char="-"/>
            </a:pPr>
            <a:r>
              <a:rPr lang="en-US" sz="1600" dirty="0" smtClean="0">
                <a:latin typeface="+mn-lt"/>
              </a:rPr>
              <a:t>AAA to AA-       (credit quality step 1) = 10% risk weight</a:t>
            </a:r>
          </a:p>
          <a:p>
            <a:pPr marL="1256400" lvl="6" indent="-342000">
              <a:spcBef>
                <a:spcPts val="300"/>
              </a:spcBef>
              <a:spcAft>
                <a:spcPts val="300"/>
              </a:spcAft>
              <a:buFont typeface="Symbol" pitchFamily="18" charset="2"/>
              <a:buChar char="-"/>
            </a:pPr>
            <a:r>
              <a:rPr lang="en-US" sz="1600" dirty="0" smtClean="0">
                <a:latin typeface="+mn-lt"/>
              </a:rPr>
              <a:t>A+ to A-            (credit quality step 2)  = 20% risk weight</a:t>
            </a:r>
          </a:p>
          <a:p>
            <a:pPr marL="1256400" lvl="6" indent="-342000">
              <a:spcBef>
                <a:spcPts val="300"/>
              </a:spcBef>
              <a:spcAft>
                <a:spcPts val="300"/>
              </a:spcAft>
              <a:buFont typeface="Symbol" pitchFamily="18" charset="2"/>
              <a:buChar char="-"/>
            </a:pPr>
            <a:r>
              <a:rPr lang="en-US" sz="1600" dirty="0" smtClean="0">
                <a:latin typeface="+mn-lt"/>
              </a:rPr>
              <a:t>BBB+ to BBB-  (credit quality step 3)  = 20% risk weight</a:t>
            </a:r>
          </a:p>
          <a:p>
            <a:pPr marL="1256400" lvl="6" indent="-342000">
              <a:spcBef>
                <a:spcPts val="300"/>
              </a:spcBef>
              <a:spcAft>
                <a:spcPts val="300"/>
              </a:spcAft>
              <a:buFont typeface="Symbol" pitchFamily="18" charset="2"/>
              <a:buChar char="-"/>
            </a:pPr>
            <a:r>
              <a:rPr lang="en-US" sz="1600" dirty="0" smtClean="0">
                <a:latin typeface="+mn-lt"/>
              </a:rPr>
              <a:t>BB+ to BB-       (credit quality step 4)  = 50% risk weight</a:t>
            </a:r>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xfrm>
            <a:off x="395536" y="1916832"/>
            <a:ext cx="7920000" cy="3817019"/>
          </a:xfrm>
        </p:spPr>
        <p:txBody>
          <a:bodyPr/>
          <a:lstStyle/>
          <a:p>
            <a:pPr marL="799200" lvl="5" indent="-342000">
              <a:spcBef>
                <a:spcPts val="600"/>
              </a:spcBef>
              <a:spcAft>
                <a:spcPts val="300"/>
              </a:spcAft>
              <a:buFont typeface="Arial" pitchFamily="34" charset="0"/>
              <a:buChar char="•"/>
            </a:pPr>
            <a:r>
              <a:rPr lang="en-US" sz="1600" dirty="0" smtClean="0">
                <a:latin typeface="+mn-lt"/>
              </a:rPr>
              <a:t>Transparency requirements: bi</a:t>
            </a:r>
            <a:r>
              <a:rPr lang="en-GB" sz="1600" dirty="0" smtClean="0">
                <a:latin typeface="+mn-lt"/>
              </a:rPr>
              <a:t>-annual reporting of portfolio information</a:t>
            </a:r>
            <a:r>
              <a:rPr lang="en-US" sz="1600" dirty="0" smtClean="0">
                <a:latin typeface="+mn-lt"/>
              </a:rPr>
              <a:t> (Art. 129 par. 7 CRR)</a:t>
            </a:r>
          </a:p>
          <a:p>
            <a:pPr marL="1256400" lvl="6" indent="-342000">
              <a:buFont typeface="Symbol" pitchFamily="18" charset="2"/>
              <a:buChar char="-"/>
            </a:pPr>
            <a:r>
              <a:rPr lang="en-GB" sz="1600" dirty="0" smtClean="0">
                <a:latin typeface="+mn-lt"/>
              </a:rPr>
              <a:t>value of the cover pool and outstanding CBs</a:t>
            </a:r>
          </a:p>
          <a:p>
            <a:pPr marL="1256400" lvl="6" indent="-342000">
              <a:buFont typeface="Symbol" pitchFamily="18" charset="2"/>
              <a:buChar char="-"/>
            </a:pPr>
            <a:r>
              <a:rPr lang="en-GB" sz="1600" dirty="0" smtClean="0">
                <a:latin typeface="+mn-lt"/>
              </a:rPr>
              <a:t>geographical distribution &amp; type of cover assets, loan size, interest rate and currency risk</a:t>
            </a:r>
          </a:p>
          <a:p>
            <a:pPr marL="1256400" lvl="6" indent="-342000">
              <a:buFont typeface="Symbol" pitchFamily="18" charset="2"/>
              <a:buChar char="-"/>
            </a:pPr>
            <a:r>
              <a:rPr lang="en-GB" sz="1600" dirty="0" smtClean="0">
                <a:latin typeface="+mn-lt"/>
              </a:rPr>
              <a:t>maturity structure of cover assets &amp; CBs</a:t>
            </a:r>
          </a:p>
          <a:p>
            <a:pPr marL="1256400" lvl="6" indent="-342000">
              <a:buFont typeface="Symbol" pitchFamily="18" charset="2"/>
              <a:buChar char="-"/>
            </a:pPr>
            <a:r>
              <a:rPr lang="en-GB" sz="1600" dirty="0" smtClean="0">
                <a:latin typeface="+mn-lt"/>
              </a:rPr>
              <a:t>percentage of more than 90 days past due loans</a:t>
            </a:r>
          </a:p>
          <a:p>
            <a:pPr>
              <a:spcBef>
                <a:spcPts val="1200"/>
              </a:spcBef>
              <a:spcAft>
                <a:spcPts val="300"/>
              </a:spcAft>
              <a:buNone/>
            </a:pPr>
            <a:r>
              <a:rPr lang="en-GB" dirty="0" smtClean="0"/>
              <a:t>2.  Internal Rating based Approach: Art. 161 par. 1 (d) CRR</a:t>
            </a:r>
          </a:p>
          <a:p>
            <a:pPr marL="799200" lvl="5" indent="-342000">
              <a:spcBef>
                <a:spcPts val="300"/>
              </a:spcBef>
              <a:spcAft>
                <a:spcPts val="300"/>
              </a:spcAft>
              <a:buFont typeface="Arial" pitchFamily="34" charset="0"/>
              <a:buChar char="•"/>
            </a:pPr>
            <a:r>
              <a:rPr lang="en-GB" sz="1600" dirty="0" smtClean="0">
                <a:latin typeface="+mn-lt"/>
              </a:rPr>
              <a:t>Assignment of an LGD value of 11,25% </a:t>
            </a:r>
          </a:p>
          <a:p>
            <a:endParaRPr lang="de-DE" dirty="0"/>
          </a:p>
        </p:txBody>
      </p:sp>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xfrm>
            <a:off x="395536" y="1484784"/>
            <a:ext cx="8352928" cy="5040560"/>
          </a:xfrm>
        </p:spPr>
        <p:txBody>
          <a:bodyPr/>
          <a:lstStyle/>
          <a:p>
            <a:pPr algn="ctr">
              <a:buNone/>
            </a:pPr>
            <a:r>
              <a:rPr lang="en-GB" dirty="0" smtClean="0"/>
              <a:t>Liquidity Coverage Ratio</a:t>
            </a:r>
          </a:p>
          <a:p>
            <a:pPr>
              <a:buFont typeface="Arial" pitchFamily="34" charset="0"/>
              <a:buChar char="•"/>
            </a:pPr>
            <a:r>
              <a:rPr lang="en-GB" sz="1800" dirty="0" smtClean="0"/>
              <a:t>The Commission shall adopt by 30 June 2014 a delegated act specifying assets of extremely high credit quality and liquidity (Level 1 assets) vs. assets of high credit quality and liquidity (Level 2 assets) on the basis of a report produced by EBA (Art. 460 &amp; 509 (3) CRR)</a:t>
            </a:r>
          </a:p>
          <a:p>
            <a:pPr>
              <a:buFont typeface="Arial" pitchFamily="34" charset="0"/>
              <a:buChar char="•"/>
            </a:pPr>
            <a:r>
              <a:rPr lang="en-GB" sz="1800" dirty="0" smtClean="0"/>
              <a:t>EBA published its report on 20 December 2013 recommending that extremely HQLA assets should be:</a:t>
            </a:r>
          </a:p>
          <a:p>
            <a:pPr marL="900000" lvl="2" indent="-342000">
              <a:lnSpc>
                <a:spcPct val="100000"/>
              </a:lnSpc>
              <a:spcBef>
                <a:spcPts val="300"/>
              </a:spcBef>
              <a:spcAft>
                <a:spcPts val="300"/>
              </a:spcAft>
              <a:buFont typeface="Arial" pitchFamily="34" charset="0"/>
              <a:buChar char="•"/>
            </a:pPr>
            <a:r>
              <a:rPr lang="en-US" sz="1400" dirty="0" smtClean="0"/>
              <a:t>EEA sovereign bonds issued in domestic currency, rated ECAI 1, with a minimum issue size of EUR 250 million (or the local currency equivalent). </a:t>
            </a:r>
          </a:p>
          <a:p>
            <a:pPr marL="900000" lvl="2" indent="-342000">
              <a:lnSpc>
                <a:spcPct val="100000"/>
              </a:lnSpc>
              <a:spcBef>
                <a:spcPts val="300"/>
              </a:spcBef>
              <a:spcAft>
                <a:spcPts val="300"/>
              </a:spcAft>
              <a:buFont typeface="Arial" pitchFamily="34" charset="0"/>
              <a:buChar char="•"/>
            </a:pPr>
            <a:r>
              <a:rPr lang="en-US" sz="1400" dirty="0" smtClean="0"/>
              <a:t>EEA covered bonds rated ECAI 1 with a minimum issue size of EUR 500 million (or the local currency equivalent) and subject to additional conditions relating to the regulations governing the covered bond structure </a:t>
            </a:r>
          </a:p>
          <a:p>
            <a:pPr marL="900000" lvl="2" indent="-342000">
              <a:lnSpc>
                <a:spcPct val="100000"/>
              </a:lnSpc>
              <a:spcBef>
                <a:spcPts val="300"/>
              </a:spcBef>
              <a:spcAft>
                <a:spcPts val="300"/>
              </a:spcAft>
              <a:buFont typeface="Arial" pitchFamily="34" charset="0"/>
              <a:buChar char="•"/>
            </a:pPr>
            <a:r>
              <a:rPr lang="en-US" sz="1400" dirty="0" smtClean="0"/>
              <a:t>Quote from EBA report p. 36: “Overall, government bonds and covered bonds obtain a similar ranking. Government bonds generally perform better than covered bonds on volume and trading frequency measures, while covered bonds perform better on measures related to the volatility of prices and bid/ask spreads”</a:t>
            </a:r>
            <a:endParaRPr lang="de-DE" sz="1400" dirty="0" smtClean="0"/>
          </a:p>
          <a:p>
            <a:pPr marL="900000" lvl="2" indent="-342000">
              <a:lnSpc>
                <a:spcPct val="100000"/>
              </a:lnSpc>
              <a:spcBef>
                <a:spcPts val="300"/>
              </a:spcBef>
              <a:spcAft>
                <a:spcPts val="300"/>
              </a:spcAft>
              <a:buFont typeface="Arial" pitchFamily="34" charset="0"/>
              <a:buChar char="•"/>
            </a:pPr>
            <a:endParaRPr lang="en-GB" sz="1400" dirty="0"/>
          </a:p>
        </p:txBody>
      </p:sp>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Textplatzhalter 2"/>
          <p:cNvSpPr>
            <a:spLocks noGrp="1"/>
          </p:cNvSpPr>
          <p:nvPr>
            <p:ph type="body" sz="quarter" idx="13"/>
          </p:nvPr>
        </p:nvSpPr>
        <p:spPr>
          <a:xfrm>
            <a:off x="450000" y="1628800"/>
            <a:ext cx="7920000" cy="4536504"/>
          </a:xfrm>
        </p:spPr>
        <p:txBody>
          <a:bodyPr/>
          <a:lstStyle/>
          <a:p>
            <a:pPr algn="ctr">
              <a:buNone/>
            </a:pPr>
            <a:r>
              <a:rPr lang="en-GB" dirty="0" smtClean="0"/>
              <a:t>Liquidity Coverage Ratio</a:t>
            </a:r>
          </a:p>
          <a:p>
            <a:pPr>
              <a:buFont typeface="Arial" pitchFamily="34" charset="0"/>
              <a:buChar char="•"/>
            </a:pPr>
            <a:r>
              <a:rPr lang="en-GB" sz="1800" dirty="0" smtClean="0"/>
              <a:t>EBA concluded on the basis of a qualitative judgment and the importance to align the EU legislative framework with Basel III that only  EEA sovereign bonds shall be recognised as extremely </a:t>
            </a:r>
            <a:r>
              <a:rPr lang="en-US" sz="1800" dirty="0" smtClean="0"/>
              <a:t>HQLA</a:t>
            </a:r>
          </a:p>
          <a:p>
            <a:pPr>
              <a:buFont typeface="Arial" pitchFamily="34" charset="0"/>
              <a:buChar char="•"/>
            </a:pPr>
            <a:r>
              <a:rPr lang="en-US" sz="1800" dirty="0" smtClean="0"/>
              <a:t>The Commission currently assesses the appropriateness of EBA’</a:t>
            </a:r>
            <a:r>
              <a:rPr lang="en-GB" sz="1800" dirty="0" smtClean="0"/>
              <a:t>s recommendation taking into account:</a:t>
            </a:r>
          </a:p>
          <a:p>
            <a:pPr marL="689663" lvl="2" indent="-342000">
              <a:lnSpc>
                <a:spcPct val="100000"/>
              </a:lnSpc>
              <a:spcBef>
                <a:spcPts val="300"/>
              </a:spcBef>
              <a:spcAft>
                <a:spcPts val="300"/>
              </a:spcAft>
              <a:buFont typeface="Symbol" pitchFamily="18" charset="2"/>
              <a:buChar char="-"/>
            </a:pPr>
            <a:r>
              <a:rPr lang="en-GB" sz="1400" dirty="0" smtClean="0"/>
              <a:t>Recital 100 of the CRR: at least government bonds and covered bonds traded on transparent markets with an ongoing turnover would be expected to be considered assets of extremely HQLA</a:t>
            </a:r>
          </a:p>
          <a:p>
            <a:pPr marL="689663" lvl="2" indent="-342000">
              <a:lnSpc>
                <a:spcPct val="100000"/>
              </a:lnSpc>
              <a:spcBef>
                <a:spcPts val="300"/>
              </a:spcBef>
              <a:spcAft>
                <a:spcPts val="300"/>
              </a:spcAft>
              <a:buFont typeface="Symbol" pitchFamily="18" charset="2"/>
              <a:buChar char="-"/>
            </a:pPr>
            <a:r>
              <a:rPr lang="en-GB" sz="1400" dirty="0" smtClean="0"/>
              <a:t>the resilience and tradability of CBs during the crisis</a:t>
            </a:r>
          </a:p>
          <a:p>
            <a:pPr marL="689663" lvl="2" indent="-342000">
              <a:lnSpc>
                <a:spcPct val="100000"/>
              </a:lnSpc>
              <a:spcBef>
                <a:spcPts val="300"/>
              </a:spcBef>
              <a:spcAft>
                <a:spcPts val="300"/>
              </a:spcAft>
              <a:buFont typeface="Symbol" pitchFamily="18" charset="2"/>
              <a:buChar char="-"/>
            </a:pPr>
            <a:r>
              <a:rPr lang="en-GB" sz="1400" dirty="0" smtClean="0"/>
              <a:t>the high level of security of CBs based on strict legal frameworks</a:t>
            </a:r>
          </a:p>
          <a:p>
            <a:pPr marL="689663" lvl="2" indent="-342000">
              <a:lnSpc>
                <a:spcPct val="100000"/>
              </a:lnSpc>
              <a:spcBef>
                <a:spcPts val="300"/>
              </a:spcBef>
              <a:spcAft>
                <a:spcPts val="300"/>
              </a:spcAft>
              <a:buFont typeface="Symbol" pitchFamily="18" charset="2"/>
              <a:buChar char="-"/>
            </a:pPr>
            <a:r>
              <a:rPr lang="en-GB" sz="1400" dirty="0" smtClean="0"/>
              <a:t>the need to diversify Level 1 assets in order to reduce the dependence of banks from Member States’ support mechanism</a:t>
            </a:r>
          </a:p>
          <a:p>
            <a:pPr marL="689663" lvl="2" indent="-342000">
              <a:lnSpc>
                <a:spcPct val="100000"/>
              </a:lnSpc>
              <a:spcBef>
                <a:spcPts val="300"/>
              </a:spcBef>
              <a:spcAft>
                <a:spcPts val="300"/>
              </a:spcAft>
              <a:buFont typeface="Symbol" pitchFamily="18" charset="2"/>
              <a:buChar char="-"/>
            </a:pPr>
            <a:r>
              <a:rPr lang="en-GB" sz="1400" dirty="0" smtClean="0"/>
              <a:t>the recognition of CBs as a traditional European funding instrument</a:t>
            </a:r>
            <a:endParaRPr lang="en-GB" sz="1400" dirty="0"/>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Textplatzhalter 2"/>
          <p:cNvSpPr>
            <a:spLocks noGrp="1"/>
          </p:cNvSpPr>
          <p:nvPr>
            <p:ph type="body" sz="quarter" idx="13"/>
          </p:nvPr>
        </p:nvSpPr>
        <p:spPr>
          <a:xfrm>
            <a:off x="539552" y="1196752"/>
            <a:ext cx="8352928" cy="5184576"/>
          </a:xfrm>
        </p:spPr>
        <p:txBody>
          <a:bodyPr/>
          <a:lstStyle/>
          <a:p>
            <a:pPr lvl="1" algn="ctr"/>
            <a:r>
              <a:rPr lang="en-US" sz="2000" dirty="0" smtClean="0"/>
              <a:t>Covered Bond Treatment under Solvency II: preferential treatment in the market risk module (draft technical standards)</a:t>
            </a:r>
          </a:p>
          <a:p>
            <a:r>
              <a:rPr lang="en-US" sz="1800" dirty="0" smtClean="0"/>
              <a:t>Spread risk sub-module</a:t>
            </a:r>
            <a:r>
              <a:rPr lang="en-US" dirty="0" smtClean="0"/>
              <a:t>:</a:t>
            </a:r>
          </a:p>
        </p:txBody>
      </p:sp>
      <p:graphicFrame>
        <p:nvGraphicFramePr>
          <p:cNvPr id="12" name="Tabelle 11"/>
          <p:cNvGraphicFramePr>
            <a:graphicFrameLocks noGrp="1"/>
          </p:cNvGraphicFramePr>
          <p:nvPr/>
        </p:nvGraphicFramePr>
        <p:xfrm>
          <a:off x="755576" y="2348880"/>
          <a:ext cx="7920879" cy="1828800"/>
        </p:xfrm>
        <a:graphic>
          <a:graphicData uri="http://schemas.openxmlformats.org/drawingml/2006/table">
            <a:tbl>
              <a:tblPr firstRow="1" bandRow="1">
                <a:tableStyleId>{5940675A-B579-460E-94D1-54222C63F5DA}</a:tableStyleId>
              </a:tblPr>
              <a:tblGrid>
                <a:gridCol w="2640293"/>
                <a:gridCol w="2640293"/>
                <a:gridCol w="2640293"/>
              </a:tblGrid>
              <a:tr h="4320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noProof="0" dirty="0" smtClean="0"/>
                        <a:t>AAA to AA- &amp; Maturity of</a:t>
                      </a:r>
                      <a:endParaRPr lang="en-US" sz="1200" noProof="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noProof="0" dirty="0" smtClean="0">
                          <a:solidFill>
                            <a:srgbClr val="FF0000"/>
                          </a:solidFill>
                        </a:rPr>
                        <a:t>Spread Risk Factor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noProof="0" dirty="0" smtClean="0">
                          <a:solidFill>
                            <a:srgbClr val="FF0000"/>
                          </a:solidFill>
                        </a:rPr>
                        <a:t>CBs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noProof="0" dirty="0" smtClean="0"/>
                        <a:t>Spread Risk Factor Bonds &amp; Loans</a:t>
                      </a:r>
                      <a:endParaRPr lang="en-US" sz="1200" noProof="0" dirty="0"/>
                    </a:p>
                  </a:txBody>
                  <a:tcPr/>
                </a:tc>
              </a:tr>
              <a:tr h="259229">
                <a:tc>
                  <a:txBody>
                    <a:bodyPr/>
                    <a:lstStyle/>
                    <a:p>
                      <a:pPr algn="ctr"/>
                      <a:r>
                        <a:rPr lang="en-US" sz="1200" noProof="0" smtClean="0"/>
                        <a:t>5 Years</a:t>
                      </a:r>
                      <a:endParaRPr lang="en-US" sz="1200" noProof="0"/>
                    </a:p>
                  </a:txBody>
                  <a:tcPr/>
                </a:tc>
                <a:tc>
                  <a:txBody>
                    <a:bodyPr/>
                    <a:lstStyle/>
                    <a:p>
                      <a:pPr algn="ctr"/>
                      <a:r>
                        <a:rPr lang="en-US" sz="1200" noProof="0" smtClean="0"/>
                        <a:t>0,7%</a:t>
                      </a:r>
                      <a:endParaRPr lang="en-US" sz="1200" noProof="0"/>
                    </a:p>
                  </a:txBody>
                  <a:tcPr/>
                </a:tc>
                <a:tc>
                  <a:txBody>
                    <a:bodyPr/>
                    <a:lstStyle/>
                    <a:p>
                      <a:pPr algn="ctr"/>
                      <a:r>
                        <a:rPr lang="en-US" sz="1200" noProof="0" smtClean="0"/>
                        <a:t>0,9%</a:t>
                      </a:r>
                      <a:endParaRPr lang="en-US" sz="1200" noProof="0"/>
                    </a:p>
                  </a:txBody>
                  <a:tcPr/>
                </a:tc>
              </a:tr>
              <a:tr h="259229">
                <a:tc>
                  <a:txBody>
                    <a:bodyPr/>
                    <a:lstStyle/>
                    <a:p>
                      <a:pPr algn="ctr"/>
                      <a:r>
                        <a:rPr lang="en-US" sz="1200" baseline="0" noProof="0" smtClean="0"/>
                        <a:t>5 – 10 Years</a:t>
                      </a:r>
                      <a:endParaRPr lang="en-US" sz="1200" noProof="0"/>
                    </a:p>
                  </a:txBody>
                  <a:tcPr/>
                </a:tc>
                <a:tc>
                  <a:txBody>
                    <a:bodyPr/>
                    <a:lstStyle/>
                    <a:p>
                      <a:pPr algn="ctr"/>
                      <a:r>
                        <a:rPr lang="en-US" sz="1200" noProof="0" smtClean="0"/>
                        <a:t>0,9%</a:t>
                      </a:r>
                      <a:endParaRPr lang="en-US" sz="1200" noProof="0"/>
                    </a:p>
                  </a:txBody>
                  <a:tcPr/>
                </a:tc>
                <a:tc>
                  <a:txBody>
                    <a:bodyPr/>
                    <a:lstStyle/>
                    <a:p>
                      <a:pPr algn="ctr"/>
                      <a:r>
                        <a:rPr lang="en-US" sz="1200" noProof="0" smtClean="0"/>
                        <a:t>1,1%</a:t>
                      </a:r>
                      <a:endParaRPr lang="en-US" sz="1200" noProof="0"/>
                    </a:p>
                  </a:txBody>
                  <a:tcPr/>
                </a:tc>
              </a:tr>
              <a:tr h="259229">
                <a:tc>
                  <a:txBody>
                    <a:bodyPr/>
                    <a:lstStyle/>
                    <a:p>
                      <a:pPr algn="ctr"/>
                      <a:r>
                        <a:rPr lang="en-US" sz="1200" noProof="0" smtClean="0"/>
                        <a:t>10 – 15 Years</a:t>
                      </a:r>
                      <a:endParaRPr lang="en-US" sz="1200" noProof="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noProof="0" smtClean="0"/>
                        <a:t>0,9%</a:t>
                      </a:r>
                    </a:p>
                  </a:txBody>
                  <a:tcPr/>
                </a:tc>
                <a:tc>
                  <a:txBody>
                    <a:bodyPr/>
                    <a:lstStyle/>
                    <a:p>
                      <a:pPr algn="ctr"/>
                      <a:r>
                        <a:rPr lang="en-US" sz="1200" noProof="0" smtClean="0"/>
                        <a:t>7,2%</a:t>
                      </a:r>
                      <a:endParaRPr lang="en-US" sz="1200" noProof="0"/>
                    </a:p>
                  </a:txBody>
                  <a:tcPr/>
                </a:tc>
              </a:tr>
              <a:tr h="259229">
                <a:tc>
                  <a:txBody>
                    <a:bodyPr/>
                    <a:lstStyle/>
                    <a:p>
                      <a:pPr algn="ctr"/>
                      <a:r>
                        <a:rPr lang="en-US" sz="1200" noProof="0" smtClean="0"/>
                        <a:t>15 to 20 Years</a:t>
                      </a:r>
                      <a:endParaRPr lang="en-US" sz="1200" noProof="0"/>
                    </a:p>
                  </a:txBody>
                  <a:tcPr/>
                </a:tc>
                <a:tc>
                  <a:txBody>
                    <a:bodyPr/>
                    <a:lstStyle/>
                    <a:p>
                      <a:pPr algn="ctr"/>
                      <a:r>
                        <a:rPr lang="en-US" sz="1200" noProof="0" smtClean="0"/>
                        <a:t>0,9%</a:t>
                      </a:r>
                      <a:endParaRPr lang="en-US" sz="1200" noProof="0"/>
                    </a:p>
                  </a:txBody>
                  <a:tcPr/>
                </a:tc>
                <a:tc>
                  <a:txBody>
                    <a:bodyPr/>
                    <a:lstStyle/>
                    <a:p>
                      <a:pPr algn="ctr"/>
                      <a:r>
                        <a:rPr lang="en-US" sz="1200" noProof="0" smtClean="0"/>
                        <a:t>9,7%</a:t>
                      </a:r>
                      <a:endParaRPr lang="en-US" sz="1200" noProof="0"/>
                    </a:p>
                  </a:txBody>
                  <a:tcPr/>
                </a:tc>
              </a:tr>
              <a:tr h="259229">
                <a:tc>
                  <a:txBody>
                    <a:bodyPr/>
                    <a:lstStyle/>
                    <a:p>
                      <a:pPr algn="ctr"/>
                      <a:r>
                        <a:rPr lang="en-US" sz="1200" noProof="0" smtClean="0"/>
                        <a:t>&gt; 20 Years</a:t>
                      </a:r>
                      <a:endParaRPr lang="en-US" sz="1200" noProof="0"/>
                    </a:p>
                  </a:txBody>
                  <a:tcPr/>
                </a:tc>
                <a:tc>
                  <a:txBody>
                    <a:bodyPr/>
                    <a:lstStyle/>
                    <a:p>
                      <a:pPr algn="ctr"/>
                      <a:r>
                        <a:rPr lang="en-US" sz="1200" noProof="0" dirty="0" smtClean="0"/>
                        <a:t>0,9%</a:t>
                      </a:r>
                      <a:endParaRPr lang="en-US" sz="1200" noProof="0" dirty="0"/>
                    </a:p>
                  </a:txBody>
                  <a:tcPr/>
                </a:tc>
                <a:tc>
                  <a:txBody>
                    <a:bodyPr/>
                    <a:lstStyle/>
                    <a:p>
                      <a:pPr algn="ctr"/>
                      <a:r>
                        <a:rPr lang="en-US" sz="1200" noProof="0" dirty="0" smtClean="0"/>
                        <a:t>12,2%</a:t>
                      </a:r>
                      <a:endParaRPr lang="en-US" sz="1200" noProof="0" dirty="0"/>
                    </a:p>
                  </a:txBody>
                  <a:tcPr/>
                </a:tc>
              </a:tr>
            </a:tbl>
          </a:graphicData>
        </a:graphic>
      </p:graphicFrame>
      <p:graphicFrame>
        <p:nvGraphicFramePr>
          <p:cNvPr id="13" name="Tabelle 12"/>
          <p:cNvGraphicFramePr>
            <a:graphicFrameLocks noGrp="1"/>
          </p:cNvGraphicFramePr>
          <p:nvPr/>
        </p:nvGraphicFramePr>
        <p:xfrm>
          <a:off x="755576" y="4509120"/>
          <a:ext cx="7920879" cy="1828800"/>
        </p:xfrm>
        <a:graphic>
          <a:graphicData uri="http://schemas.openxmlformats.org/drawingml/2006/table">
            <a:tbl>
              <a:tblPr firstRow="1" bandRow="1">
                <a:tableStyleId>{5940675A-B579-460E-94D1-54222C63F5DA}</a:tableStyleId>
              </a:tblPr>
              <a:tblGrid>
                <a:gridCol w="2640293"/>
                <a:gridCol w="2640293"/>
                <a:gridCol w="2640293"/>
              </a:tblGrid>
              <a:tr h="4320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noProof="0" dirty="0" smtClean="0"/>
                        <a:t>A+ to A- &amp; Maturity of</a:t>
                      </a:r>
                      <a:endParaRPr lang="en-US" sz="1200" noProof="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noProof="0" dirty="0" smtClean="0">
                          <a:solidFill>
                            <a:srgbClr val="FF0000"/>
                          </a:solidFill>
                        </a:rPr>
                        <a:t>Spread Risk Factor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noProof="0" dirty="0" smtClean="0">
                          <a:solidFill>
                            <a:srgbClr val="FF0000"/>
                          </a:solidFill>
                        </a:rPr>
                        <a:t>CBs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noProof="0" dirty="0" smtClean="0"/>
                        <a:t>Spread Risk Factor Bonds &amp; Loans</a:t>
                      </a:r>
                      <a:endParaRPr lang="en-US" sz="1200" noProof="0" dirty="0"/>
                    </a:p>
                  </a:txBody>
                  <a:tcPr/>
                </a:tc>
              </a:tr>
              <a:tr h="259229">
                <a:tc>
                  <a:txBody>
                    <a:bodyPr/>
                    <a:lstStyle/>
                    <a:p>
                      <a:pPr algn="ctr"/>
                      <a:r>
                        <a:rPr lang="en-US" sz="1200" noProof="0" smtClean="0"/>
                        <a:t>5 Years</a:t>
                      </a:r>
                      <a:endParaRPr lang="en-US" sz="1200" noProof="0"/>
                    </a:p>
                  </a:txBody>
                  <a:tcPr/>
                </a:tc>
                <a:tc>
                  <a:txBody>
                    <a:bodyPr/>
                    <a:lstStyle/>
                    <a:p>
                      <a:pPr algn="ctr"/>
                      <a:r>
                        <a:rPr lang="en-US" sz="1200" noProof="0" smtClean="0"/>
                        <a:t>0,9%</a:t>
                      </a:r>
                      <a:endParaRPr lang="en-US" sz="1200" noProof="0"/>
                    </a:p>
                  </a:txBody>
                  <a:tcPr/>
                </a:tc>
                <a:tc>
                  <a:txBody>
                    <a:bodyPr/>
                    <a:lstStyle/>
                    <a:p>
                      <a:pPr algn="ctr"/>
                      <a:r>
                        <a:rPr lang="en-US" sz="1200" noProof="0" smtClean="0"/>
                        <a:t>1,1%</a:t>
                      </a:r>
                      <a:endParaRPr lang="en-US" sz="1200" noProof="0"/>
                    </a:p>
                  </a:txBody>
                  <a:tcPr/>
                </a:tc>
              </a:tr>
              <a:tr h="259229">
                <a:tc>
                  <a:txBody>
                    <a:bodyPr/>
                    <a:lstStyle/>
                    <a:p>
                      <a:pPr algn="ctr"/>
                      <a:r>
                        <a:rPr lang="en-US" sz="1200" baseline="0" noProof="0" smtClean="0"/>
                        <a:t>5 – 10 Years</a:t>
                      </a:r>
                      <a:endParaRPr lang="en-US" sz="1200" noProof="0"/>
                    </a:p>
                  </a:txBody>
                  <a:tcPr/>
                </a:tc>
                <a:tc>
                  <a:txBody>
                    <a:bodyPr/>
                    <a:lstStyle/>
                    <a:p>
                      <a:pPr algn="ctr"/>
                      <a:r>
                        <a:rPr lang="en-US" sz="1200" noProof="0" smtClean="0"/>
                        <a:t>4,5%</a:t>
                      </a:r>
                      <a:endParaRPr lang="en-US" sz="1200" noProof="0"/>
                    </a:p>
                  </a:txBody>
                  <a:tcPr/>
                </a:tc>
                <a:tc>
                  <a:txBody>
                    <a:bodyPr/>
                    <a:lstStyle/>
                    <a:p>
                      <a:pPr algn="ctr"/>
                      <a:r>
                        <a:rPr lang="en-US" sz="1200" noProof="0" smtClean="0"/>
                        <a:t>5,5%</a:t>
                      </a:r>
                      <a:endParaRPr lang="en-US" sz="1200" noProof="0"/>
                    </a:p>
                  </a:txBody>
                  <a:tcPr/>
                </a:tc>
              </a:tr>
              <a:tr h="259229">
                <a:tc>
                  <a:txBody>
                    <a:bodyPr/>
                    <a:lstStyle/>
                    <a:p>
                      <a:pPr algn="ctr"/>
                      <a:r>
                        <a:rPr lang="en-US" sz="1200" noProof="0" smtClean="0"/>
                        <a:t>10 – 15 Years</a:t>
                      </a:r>
                      <a:endParaRPr lang="en-US" sz="1200" noProof="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noProof="0" smtClean="0"/>
                        <a:t>4,5%</a:t>
                      </a:r>
                    </a:p>
                  </a:txBody>
                  <a:tcPr/>
                </a:tc>
                <a:tc>
                  <a:txBody>
                    <a:bodyPr/>
                    <a:lstStyle/>
                    <a:p>
                      <a:pPr algn="ctr"/>
                      <a:r>
                        <a:rPr lang="en-US" sz="1200" noProof="0" smtClean="0"/>
                        <a:t>8,4%</a:t>
                      </a:r>
                      <a:endParaRPr lang="en-US" sz="1200" noProof="0"/>
                    </a:p>
                  </a:txBody>
                  <a:tcPr/>
                </a:tc>
              </a:tr>
              <a:tr h="259229">
                <a:tc>
                  <a:txBody>
                    <a:bodyPr/>
                    <a:lstStyle/>
                    <a:p>
                      <a:pPr algn="ctr"/>
                      <a:r>
                        <a:rPr lang="en-US" sz="1200" noProof="0" smtClean="0"/>
                        <a:t>15 to 20 Years</a:t>
                      </a:r>
                      <a:endParaRPr lang="en-US" sz="1200" noProof="0"/>
                    </a:p>
                  </a:txBody>
                  <a:tcPr/>
                </a:tc>
                <a:tc>
                  <a:txBody>
                    <a:bodyPr/>
                    <a:lstStyle/>
                    <a:p>
                      <a:pPr algn="ctr"/>
                      <a:r>
                        <a:rPr lang="en-US" sz="1200" noProof="0" smtClean="0"/>
                        <a:t>4,5%</a:t>
                      </a:r>
                      <a:endParaRPr lang="en-US" sz="1200" noProof="0"/>
                    </a:p>
                  </a:txBody>
                  <a:tcPr/>
                </a:tc>
                <a:tc>
                  <a:txBody>
                    <a:bodyPr/>
                    <a:lstStyle/>
                    <a:p>
                      <a:pPr algn="ctr"/>
                      <a:r>
                        <a:rPr lang="en-US" sz="1200" noProof="0" smtClean="0"/>
                        <a:t>10,9%</a:t>
                      </a:r>
                      <a:endParaRPr lang="en-US" sz="1200" noProof="0"/>
                    </a:p>
                  </a:txBody>
                  <a:tcPr/>
                </a:tc>
              </a:tr>
              <a:tr h="259229">
                <a:tc>
                  <a:txBody>
                    <a:bodyPr/>
                    <a:lstStyle/>
                    <a:p>
                      <a:pPr algn="ctr"/>
                      <a:r>
                        <a:rPr lang="en-US" sz="1200" noProof="0" smtClean="0"/>
                        <a:t>&gt; 20 Years</a:t>
                      </a:r>
                      <a:endParaRPr lang="en-US" sz="1200" noProof="0"/>
                    </a:p>
                  </a:txBody>
                  <a:tcPr/>
                </a:tc>
                <a:tc>
                  <a:txBody>
                    <a:bodyPr/>
                    <a:lstStyle/>
                    <a:p>
                      <a:pPr algn="ctr"/>
                      <a:r>
                        <a:rPr lang="en-US" sz="1200" noProof="0" smtClean="0"/>
                        <a:t>4,5%</a:t>
                      </a:r>
                      <a:endParaRPr lang="en-US" sz="1200" noProof="0"/>
                    </a:p>
                  </a:txBody>
                  <a:tcPr/>
                </a:tc>
                <a:tc>
                  <a:txBody>
                    <a:bodyPr/>
                    <a:lstStyle/>
                    <a:p>
                      <a:pPr algn="ctr"/>
                      <a:r>
                        <a:rPr lang="en-US" sz="1200" noProof="0" dirty="0" smtClean="0"/>
                        <a:t>13,4%</a:t>
                      </a:r>
                      <a:endParaRPr lang="en-US" sz="1200" noProof="0" dirty="0"/>
                    </a:p>
                  </a:txBody>
                  <a:tcPr/>
                </a:tc>
              </a:tr>
            </a:tbl>
          </a:graphicData>
        </a:graphic>
      </p:graphicFrame>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xfrm>
            <a:off x="467544" y="1052736"/>
            <a:ext cx="8298464" cy="648071"/>
          </a:xfrm>
        </p:spPr>
        <p:txBody>
          <a:bodyPr/>
          <a:lstStyle/>
          <a:p>
            <a:pPr marL="457200" indent="-457200">
              <a:buAutoNum type="arabicPeriod" startAt="2"/>
            </a:pPr>
            <a:r>
              <a:rPr lang="en-US" dirty="0" smtClean="0"/>
              <a:t>Concentration risk sub-module</a:t>
            </a:r>
            <a:endParaRPr lang="en-US" dirty="0"/>
          </a:p>
        </p:txBody>
      </p:sp>
      <p:graphicFrame>
        <p:nvGraphicFramePr>
          <p:cNvPr id="5" name="Tabelle 4"/>
          <p:cNvGraphicFramePr>
            <a:graphicFrameLocks noGrp="1"/>
          </p:cNvGraphicFramePr>
          <p:nvPr/>
        </p:nvGraphicFramePr>
        <p:xfrm>
          <a:off x="611560" y="1628800"/>
          <a:ext cx="8280920" cy="1371600"/>
        </p:xfrm>
        <a:graphic>
          <a:graphicData uri="http://schemas.openxmlformats.org/drawingml/2006/table">
            <a:tbl>
              <a:tblPr firstRow="1" bandRow="1">
                <a:tableStyleId>{5940675A-B579-460E-94D1-54222C63F5DA}</a:tableStyleId>
              </a:tblPr>
              <a:tblGrid>
                <a:gridCol w="1656184"/>
                <a:gridCol w="1656184"/>
                <a:gridCol w="1656184"/>
                <a:gridCol w="1656184"/>
                <a:gridCol w="1656184"/>
              </a:tblGrid>
              <a:tr h="505665">
                <a:tc>
                  <a:txBody>
                    <a:bodyPr/>
                    <a:lstStyle/>
                    <a:p>
                      <a:pPr algn="ctr"/>
                      <a:r>
                        <a:rPr lang="en-US" sz="1200" kern="1200" noProof="0" dirty="0" smtClean="0">
                          <a:solidFill>
                            <a:schemeClr val="tx1"/>
                          </a:solidFill>
                          <a:latin typeface="+mn-lt"/>
                          <a:ea typeface="+mn-ea"/>
                          <a:cs typeface="+mn-cs"/>
                        </a:rPr>
                        <a:t>Credit quality step of single name exposure </a:t>
                      </a:r>
                      <a:endParaRPr lang="en-US" sz="1200" noProof="0" dirty="0"/>
                    </a:p>
                  </a:txBody>
                  <a:tcPr/>
                </a:tc>
                <a:tc>
                  <a:txBody>
                    <a:bodyPr/>
                    <a:lstStyle/>
                    <a:p>
                      <a:pPr algn="ctr"/>
                      <a:r>
                        <a:rPr lang="en-US" sz="1200" noProof="0" dirty="0" smtClean="0"/>
                        <a:t>AAA to AA-</a:t>
                      </a:r>
                      <a:endParaRPr lang="en-US" sz="1200" noProof="0" dirty="0"/>
                    </a:p>
                  </a:txBody>
                  <a:tcPr/>
                </a:tc>
                <a:tc>
                  <a:txBody>
                    <a:bodyPr/>
                    <a:lstStyle/>
                    <a:p>
                      <a:pPr algn="ctr"/>
                      <a:r>
                        <a:rPr lang="en-US" sz="1200" noProof="0" smtClean="0"/>
                        <a:t>A+ to A-</a:t>
                      </a:r>
                      <a:endParaRPr lang="en-US" sz="1200" noProof="0"/>
                    </a:p>
                  </a:txBody>
                  <a:tcPr/>
                </a:tc>
                <a:tc>
                  <a:txBody>
                    <a:bodyPr/>
                    <a:lstStyle/>
                    <a:p>
                      <a:pPr algn="ctr"/>
                      <a:r>
                        <a:rPr lang="en-US" sz="1200" noProof="0" smtClean="0"/>
                        <a:t>BBB+ to BBB-</a:t>
                      </a:r>
                      <a:endParaRPr lang="en-US" sz="1200" noProof="0"/>
                    </a:p>
                  </a:txBody>
                  <a:tcPr/>
                </a:tc>
                <a:tc>
                  <a:txBody>
                    <a:bodyPr/>
                    <a:lstStyle/>
                    <a:p>
                      <a:pPr algn="ctr"/>
                      <a:r>
                        <a:rPr lang="en-US" sz="1200" noProof="0" smtClean="0"/>
                        <a:t>BB+ to BB-</a:t>
                      </a:r>
                      <a:endParaRPr lang="en-US" sz="1200" noProof="0"/>
                    </a:p>
                  </a:txBody>
                  <a:tcPr/>
                </a:tc>
              </a:tr>
              <a:tr h="361189">
                <a:tc>
                  <a:txBody>
                    <a:bodyPr/>
                    <a:lstStyle/>
                    <a:p>
                      <a:pPr algn="ctr"/>
                      <a:r>
                        <a:rPr lang="en-US" sz="1200" kern="1200" noProof="0" smtClean="0">
                          <a:solidFill>
                            <a:schemeClr val="tx1"/>
                          </a:solidFill>
                          <a:latin typeface="+mn-lt"/>
                          <a:ea typeface="+mn-ea"/>
                          <a:cs typeface="+mn-cs"/>
                        </a:rPr>
                        <a:t>Relative excess exposure threshold </a:t>
                      </a:r>
                      <a:endParaRPr lang="en-US" sz="1200" noProof="0"/>
                    </a:p>
                  </a:txBody>
                  <a:tcPr/>
                </a:tc>
                <a:tc>
                  <a:txBody>
                    <a:bodyPr/>
                    <a:lstStyle/>
                    <a:p>
                      <a:pPr algn="ctr"/>
                      <a:r>
                        <a:rPr lang="en-US" sz="1200" noProof="0" smtClean="0">
                          <a:latin typeface="+mn-lt"/>
                          <a:ea typeface="Times New Roman"/>
                        </a:rPr>
                        <a:t>3 %</a:t>
                      </a:r>
                      <a:endParaRPr lang="en-US" sz="1200" noProof="0">
                        <a:latin typeface="+mn-lt"/>
                      </a:endParaRPr>
                    </a:p>
                  </a:txBody>
                  <a:tcPr/>
                </a:tc>
                <a:tc>
                  <a:txBody>
                    <a:bodyPr/>
                    <a:lstStyle/>
                    <a:p>
                      <a:pPr algn="ctr"/>
                      <a:r>
                        <a:rPr lang="en-US" sz="1200" noProof="0" smtClean="0">
                          <a:latin typeface="+mn-lt"/>
                          <a:ea typeface="Times New Roman"/>
                        </a:rPr>
                        <a:t>3 %</a:t>
                      </a:r>
                      <a:endParaRPr lang="en-US" sz="1200" noProof="0">
                        <a:latin typeface="+mn-lt"/>
                      </a:endParaRPr>
                    </a:p>
                  </a:txBody>
                  <a:tcPr/>
                </a:tc>
                <a:tc>
                  <a:txBody>
                    <a:bodyPr/>
                    <a:lstStyle/>
                    <a:p>
                      <a:pPr algn="ctr"/>
                      <a:r>
                        <a:rPr lang="en-US" sz="1200" noProof="0" smtClean="0">
                          <a:latin typeface="+mn-lt"/>
                          <a:ea typeface="Times New Roman"/>
                        </a:rPr>
                        <a:t>3 %</a:t>
                      </a:r>
                      <a:endParaRPr lang="en-US" sz="1200" noProof="0">
                        <a:latin typeface="+mn-lt"/>
                      </a:endParaRPr>
                    </a:p>
                  </a:txBody>
                  <a:tcPr/>
                </a:tc>
                <a:tc>
                  <a:txBody>
                    <a:bodyPr/>
                    <a:lstStyle/>
                    <a:p>
                      <a:pPr algn="ctr"/>
                      <a:r>
                        <a:rPr lang="en-US" sz="1200" noProof="0" smtClean="0"/>
                        <a:t>1,5%</a:t>
                      </a:r>
                      <a:endParaRPr lang="en-US" sz="1200" noProof="0"/>
                    </a:p>
                  </a:txBody>
                  <a:tcPr/>
                </a:tc>
              </a:tr>
              <a:tr h="216714">
                <a:tc>
                  <a:txBody>
                    <a:bodyPr/>
                    <a:lstStyle/>
                    <a:p>
                      <a:pPr algn="ctr"/>
                      <a:r>
                        <a:rPr lang="en-US" sz="1200" noProof="0" dirty="0" smtClean="0">
                          <a:solidFill>
                            <a:srgbClr val="FF0000"/>
                          </a:solidFill>
                        </a:rPr>
                        <a:t>Threshold for CBs</a:t>
                      </a:r>
                      <a:endParaRPr lang="en-US" sz="1200" noProof="0" dirty="0">
                        <a:solidFill>
                          <a:srgbClr val="FF0000"/>
                        </a:solidFill>
                      </a:endParaRPr>
                    </a:p>
                  </a:txBody>
                  <a:tcPr/>
                </a:tc>
                <a:tc>
                  <a:txBody>
                    <a:bodyPr/>
                    <a:lstStyle/>
                    <a:p>
                      <a:pPr algn="ctr"/>
                      <a:r>
                        <a:rPr lang="en-US" sz="1200" noProof="0" smtClean="0"/>
                        <a:t>15%</a:t>
                      </a:r>
                      <a:endParaRPr lang="en-US" sz="1200" noProof="0"/>
                    </a:p>
                  </a:txBody>
                  <a:tcPr/>
                </a:tc>
                <a:tc>
                  <a:txBody>
                    <a:bodyPr/>
                    <a:lstStyle/>
                    <a:p>
                      <a:pPr algn="ctr"/>
                      <a:r>
                        <a:rPr lang="en-US" sz="1200" noProof="0" smtClean="0"/>
                        <a:t>15%</a:t>
                      </a:r>
                      <a:endParaRPr lang="en-US" sz="1200" noProof="0"/>
                    </a:p>
                  </a:txBody>
                  <a:tcPr/>
                </a:tc>
                <a:tc>
                  <a:txBody>
                    <a:bodyPr/>
                    <a:lstStyle/>
                    <a:p>
                      <a:pPr algn="ctr"/>
                      <a:r>
                        <a:rPr lang="en-US" sz="1200" noProof="0" smtClean="0"/>
                        <a:t>15%</a:t>
                      </a:r>
                      <a:endParaRPr lang="en-US" sz="1200" noProof="0"/>
                    </a:p>
                  </a:txBody>
                  <a:tcPr/>
                </a:tc>
                <a:tc>
                  <a:txBody>
                    <a:bodyPr/>
                    <a:lstStyle/>
                    <a:p>
                      <a:pPr algn="ctr"/>
                      <a:r>
                        <a:rPr lang="en-US" sz="1200" noProof="0" dirty="0" smtClean="0"/>
                        <a:t>15%</a:t>
                      </a:r>
                      <a:endParaRPr lang="en-US" sz="1200" noProof="0" dirty="0"/>
                    </a:p>
                  </a:txBody>
                  <a:tcPr/>
                </a:tc>
              </a:tr>
            </a:tbl>
          </a:graphicData>
        </a:graphic>
      </p:graphicFrame>
      <p:pic>
        <p:nvPicPr>
          <p:cNvPr id="37890" name="Picture 2"/>
          <p:cNvPicPr>
            <a:picLocks noChangeAspect="1" noChangeArrowheads="1"/>
          </p:cNvPicPr>
          <p:nvPr/>
        </p:nvPicPr>
        <p:blipFill>
          <a:blip r:embed="rId2" cstate="print"/>
          <a:srcRect/>
          <a:stretch>
            <a:fillRect/>
          </a:stretch>
        </p:blipFill>
        <p:spPr bwMode="auto">
          <a:xfrm>
            <a:off x="1707882" y="3573016"/>
            <a:ext cx="5240382" cy="2952328"/>
          </a:xfrm>
          <a:prstGeom prst="rect">
            <a:avLst/>
          </a:prstGeom>
          <a:noFill/>
          <a:ln w="9525">
            <a:noFill/>
            <a:miter lim="800000"/>
            <a:headEnd/>
            <a:tailEnd/>
          </a:ln>
        </p:spPr>
      </p:pic>
      <p:sp>
        <p:nvSpPr>
          <p:cNvPr id="7" name="Textfeld 6"/>
          <p:cNvSpPr txBox="1"/>
          <p:nvPr/>
        </p:nvSpPr>
        <p:spPr>
          <a:xfrm>
            <a:off x="467544" y="3212976"/>
            <a:ext cx="5489003" cy="400110"/>
          </a:xfrm>
          <a:prstGeom prst="rect">
            <a:avLst/>
          </a:prstGeom>
          <a:noFill/>
        </p:spPr>
        <p:txBody>
          <a:bodyPr wrap="none" rtlCol="0">
            <a:spAutoFit/>
          </a:bodyPr>
          <a:lstStyle/>
          <a:p>
            <a:pPr marL="457200" indent="-457200">
              <a:buAutoNum type="arabicPeriod" startAt="3"/>
            </a:pPr>
            <a:r>
              <a:rPr lang="en-US" sz="2000" dirty="0" smtClean="0">
                <a:latin typeface="+mn-lt"/>
              </a:rPr>
              <a:t>Approx. CB risk weights under Solvency II:</a:t>
            </a:r>
            <a:endParaRPr lang="en-US" sz="2000" dirty="0">
              <a:latin typeface="+mn-lt"/>
            </a:endParaRPr>
          </a:p>
        </p:txBody>
      </p:sp>
      <p:sp>
        <p:nvSpPr>
          <p:cNvPr id="8" name="Textfeld 7"/>
          <p:cNvSpPr txBox="1"/>
          <p:nvPr/>
        </p:nvSpPr>
        <p:spPr>
          <a:xfrm>
            <a:off x="7020272" y="5517232"/>
            <a:ext cx="1728192" cy="400110"/>
          </a:xfrm>
          <a:prstGeom prst="rect">
            <a:avLst/>
          </a:prstGeom>
          <a:noFill/>
        </p:spPr>
        <p:txBody>
          <a:bodyPr wrap="square" rtlCol="0">
            <a:spAutoFit/>
          </a:bodyPr>
          <a:lstStyle/>
          <a:p>
            <a:r>
              <a:rPr lang="de-DE" sz="1000" dirty="0" smtClean="0"/>
              <a:t>Source: German Insurance </a:t>
            </a:r>
            <a:r>
              <a:rPr lang="de-DE" sz="1000" dirty="0" err="1" smtClean="0"/>
              <a:t>Association</a:t>
            </a:r>
            <a:r>
              <a:rPr lang="de-DE" sz="1000" dirty="0" smtClean="0"/>
              <a:t> GDV</a:t>
            </a:r>
            <a:endParaRPr lang="de-DE" sz="1000" dirty="0"/>
          </a:p>
        </p:txBody>
      </p:sp>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xfrm>
            <a:off x="395536" y="1124744"/>
            <a:ext cx="8352928" cy="5256584"/>
          </a:xfrm>
        </p:spPr>
        <p:txBody>
          <a:bodyPr/>
          <a:lstStyle/>
          <a:p>
            <a:pPr algn="ctr">
              <a:buNone/>
            </a:pPr>
            <a:r>
              <a:rPr lang="en-US" dirty="0" smtClean="0"/>
              <a:t> Single Supervisory Mechanism SSM</a:t>
            </a:r>
          </a:p>
          <a:p>
            <a:pPr>
              <a:buFont typeface="Arial" pitchFamily="34" charset="0"/>
              <a:buChar char="•"/>
            </a:pPr>
            <a:r>
              <a:rPr lang="en-GB" sz="1600" dirty="0" smtClean="0"/>
              <a:t>Council Regulation N°1024/2013 of 15 October 2013 (OJ L 287 of 2013) introduced a single supervisory mechanism under the head of the ECB</a:t>
            </a:r>
          </a:p>
          <a:p>
            <a:pPr>
              <a:buFont typeface="Arial" pitchFamily="34" charset="0"/>
              <a:buChar char="•"/>
            </a:pPr>
            <a:r>
              <a:rPr lang="en-GB" sz="1600" dirty="0" smtClean="0"/>
              <a:t>Credit institutions with a total asset value exceeding 30 </a:t>
            </a:r>
            <a:r>
              <a:rPr lang="en-GB" sz="1600" dirty="0" smtClean="0"/>
              <a:t>billion </a:t>
            </a:r>
            <a:r>
              <a:rPr lang="en-GB" sz="1600" dirty="0" smtClean="0"/>
              <a:t>Euro will be directly supervised by the ECB (significant institutions)</a:t>
            </a:r>
          </a:p>
          <a:p>
            <a:pPr>
              <a:buFont typeface="Arial" pitchFamily="34" charset="0"/>
              <a:buChar char="•"/>
            </a:pPr>
            <a:r>
              <a:rPr lang="en-GB" sz="1600" dirty="0" smtClean="0"/>
              <a:t>A draft SSM Framework Regulation defining all the rules and procedures governing the cooperation between the ECB and the national authorities is currently under consultation</a:t>
            </a:r>
          </a:p>
          <a:p>
            <a:pPr>
              <a:buFont typeface="Arial" pitchFamily="34" charset="0"/>
              <a:buChar char="•"/>
            </a:pPr>
            <a:r>
              <a:rPr lang="en-GB" sz="1600" dirty="0" smtClean="0"/>
              <a:t>Covered Bond supervision is not listed by Article 4 of Regulation 1024/2013 defining the tasks conferred to the ECB</a:t>
            </a:r>
          </a:p>
          <a:p>
            <a:pPr marL="689663" lvl="2" indent="-342000">
              <a:lnSpc>
                <a:spcPct val="100000"/>
              </a:lnSpc>
              <a:spcBef>
                <a:spcPts val="300"/>
              </a:spcBef>
              <a:spcAft>
                <a:spcPts val="300"/>
              </a:spcAft>
              <a:buFont typeface="Symbol" pitchFamily="18" charset="2"/>
              <a:buChar char="-"/>
            </a:pPr>
            <a:r>
              <a:rPr lang="en-GB" sz="1400" dirty="0" smtClean="0"/>
              <a:t>Special public supervision is a key element of European CB regulation (see also UCITS 52.4)</a:t>
            </a:r>
          </a:p>
          <a:p>
            <a:pPr marL="689663" lvl="2" indent="-342000">
              <a:lnSpc>
                <a:spcPct val="100000"/>
              </a:lnSpc>
              <a:spcBef>
                <a:spcPts val="300"/>
              </a:spcBef>
              <a:spcAft>
                <a:spcPts val="300"/>
              </a:spcAft>
              <a:buFont typeface="Symbol" pitchFamily="18" charset="2"/>
              <a:buChar char="-"/>
            </a:pPr>
            <a:r>
              <a:rPr lang="en-GB" sz="1400" dirty="0" smtClean="0"/>
              <a:t>ECB is not expected to set up a specific Covered Bond unit</a:t>
            </a:r>
          </a:p>
          <a:p>
            <a:pPr marL="689663" lvl="2" indent="-342000">
              <a:lnSpc>
                <a:spcPct val="100000"/>
              </a:lnSpc>
              <a:spcBef>
                <a:spcPts val="300"/>
              </a:spcBef>
              <a:spcAft>
                <a:spcPts val="300"/>
              </a:spcAft>
              <a:buFont typeface="Symbol" pitchFamily="18" charset="2"/>
              <a:buChar char="-"/>
            </a:pPr>
            <a:r>
              <a:rPr lang="en-GB" sz="1400" dirty="0" smtClean="0"/>
              <a:t>As Covered Bonds are national products, national supervisory authorities are supposed to remain in charge of CB supervision, but</a:t>
            </a:r>
          </a:p>
          <a:p>
            <a:pPr marL="689663" lvl="2" indent="-342000">
              <a:lnSpc>
                <a:spcPct val="100000"/>
              </a:lnSpc>
              <a:spcBef>
                <a:spcPts val="300"/>
              </a:spcBef>
              <a:spcAft>
                <a:spcPts val="300"/>
              </a:spcAft>
              <a:buFont typeface="Symbol" pitchFamily="18" charset="2"/>
              <a:buChar char="-"/>
            </a:pPr>
            <a:r>
              <a:rPr lang="en-GB" sz="1400" dirty="0" smtClean="0"/>
              <a:t>how will the cooperation between ECB and NCAs regarding CB supervision be organised in order to avoid conflict of competences, e.g. when the significant institution is a CB issuer, when the significant institution is a commercial bank with a specialised daughter company issuing CBs, or when the CB issuer is a less </a:t>
            </a:r>
            <a:r>
              <a:rPr lang="en-US" sz="1400" dirty="0" smtClean="0"/>
              <a:t>significant institution under the supervision of the NCA ?</a:t>
            </a:r>
            <a:endParaRPr lang="en-US" sz="1600" dirty="0" smtClean="0"/>
          </a:p>
          <a:p>
            <a:pPr>
              <a:buNone/>
            </a:pPr>
            <a:endParaRPr lang="en-US" dirty="0"/>
          </a:p>
        </p:txBody>
      </p:sp>
    </p:spTree>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xfrm>
            <a:off x="467544" y="1556792"/>
            <a:ext cx="7920000" cy="4824536"/>
          </a:xfrm>
        </p:spPr>
        <p:txBody>
          <a:bodyPr/>
          <a:lstStyle/>
          <a:p>
            <a:pPr algn="ctr">
              <a:buNone/>
            </a:pPr>
            <a:r>
              <a:rPr lang="en-US" dirty="0" smtClean="0"/>
              <a:t>Single Supervisory Mechanism SSM: open questions</a:t>
            </a:r>
          </a:p>
          <a:p>
            <a:pPr algn="ctr">
              <a:buNone/>
            </a:pPr>
            <a:endParaRPr lang="en-US" sz="800" dirty="0" smtClean="0"/>
          </a:p>
          <a:p>
            <a:pPr lvl="0">
              <a:buFont typeface="Arial" pitchFamily="34" charset="0"/>
              <a:buChar char="•"/>
            </a:pPr>
            <a:r>
              <a:rPr lang="en-GB" sz="1600" dirty="0" smtClean="0"/>
              <a:t>Who will grant the banking licence for a specialised CB issuing institution?</a:t>
            </a:r>
          </a:p>
          <a:p>
            <a:pPr lvl="0">
              <a:buFont typeface="Arial" pitchFamily="34" charset="0"/>
              <a:buChar char="•"/>
            </a:pPr>
            <a:r>
              <a:rPr lang="en-GB" sz="1600" dirty="0" smtClean="0"/>
              <a:t>If national Covered Bond law requires a special Covered Bond licence, will this be granted by the national supervision authority or the ECB?</a:t>
            </a:r>
          </a:p>
          <a:p>
            <a:pPr lvl="0">
              <a:buFont typeface="Arial" pitchFamily="34" charset="0"/>
              <a:buChar char="•"/>
            </a:pPr>
            <a:r>
              <a:rPr lang="en-GB" sz="1600" dirty="0" smtClean="0"/>
              <a:t>Is this special Covered Bond licence regarded as being an independent (secondary) licence or only a special add-on to the general banking licence, which will be granted (and withdrawn) by ECB?</a:t>
            </a:r>
          </a:p>
          <a:p>
            <a:pPr lvl="0">
              <a:buFont typeface="Arial" pitchFamily="34" charset="0"/>
              <a:buChar char="•"/>
            </a:pPr>
            <a:r>
              <a:rPr lang="en-GB" sz="1600" dirty="0" smtClean="0"/>
              <a:t>What happens in an insolvency procedure over the issuing institution and the non-acceleration of the cover pool? Who decides on the withdrawal of the banking licence and the survival of the cover pool?</a:t>
            </a:r>
          </a:p>
          <a:p>
            <a:pPr lvl="0">
              <a:buFont typeface="Arial" pitchFamily="34" charset="0"/>
              <a:buChar char="•"/>
            </a:pPr>
            <a:r>
              <a:rPr lang="en-GB" sz="1600" dirty="0" smtClean="0"/>
              <a:t>Will national supervision authority remain competent to appoint and supervise cover pool monitors?</a:t>
            </a:r>
          </a:p>
          <a:p>
            <a:pPr lvl="0">
              <a:buFont typeface="Arial" pitchFamily="34" charset="0"/>
              <a:buChar char="•"/>
            </a:pPr>
            <a:r>
              <a:rPr lang="en-GB" sz="1600" dirty="0" smtClean="0"/>
              <a:t>If national law regulates cover pool inspections, will national supervision authority remain competent to arrange this and draw consequences out of it?</a:t>
            </a:r>
          </a:p>
          <a:p>
            <a:pPr>
              <a:buNone/>
            </a:pPr>
            <a:endParaRPr lang="de-DE" dirty="0"/>
          </a:p>
        </p:txBody>
      </p:sp>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xfrm>
            <a:off x="323528" y="1196752"/>
            <a:ext cx="8442480" cy="5256584"/>
          </a:xfrm>
        </p:spPr>
        <p:txBody>
          <a:bodyPr/>
          <a:lstStyle/>
          <a:p>
            <a:pPr algn="ctr">
              <a:buNone/>
            </a:pPr>
            <a:r>
              <a:rPr lang="en-GB" dirty="0" smtClean="0"/>
              <a:t>Bank Recovery and Resolution Directive BRRD</a:t>
            </a:r>
          </a:p>
          <a:p>
            <a:r>
              <a:rPr lang="en-GB" sz="1800" dirty="0" smtClean="0"/>
              <a:t>Bail-in</a:t>
            </a:r>
          </a:p>
          <a:p>
            <a:pPr marL="689663" lvl="2" indent="-342000">
              <a:lnSpc>
                <a:spcPct val="100000"/>
              </a:lnSpc>
              <a:buFont typeface="Arial" pitchFamily="34" charset="0"/>
              <a:buChar char="•"/>
            </a:pPr>
            <a:r>
              <a:rPr lang="en-GB" dirty="0" smtClean="0"/>
              <a:t>The principle: Covered Bonds (&amp; cover pool derivatives) are exempt from the bail-in instrument (Art. 38 par. 2 (b))</a:t>
            </a:r>
          </a:p>
          <a:p>
            <a:pPr marL="1256400" lvl="6" indent="-342000">
              <a:buFont typeface="Symbol" pitchFamily="18" charset="2"/>
              <a:buChar char="-"/>
            </a:pPr>
            <a:r>
              <a:rPr lang="en-GB" sz="1600" dirty="0" smtClean="0">
                <a:latin typeface="+mn-lt"/>
              </a:rPr>
              <a:t>Covered Bonds </a:t>
            </a:r>
            <a:r>
              <a:rPr lang="en-US" sz="1600" dirty="0" smtClean="0">
                <a:latin typeface="+mn-lt"/>
              </a:rPr>
              <a:t>mean instruments as referred to in Article 52(4) of UCITS Directive 2009/65/EC (Art. 2 par. 83 b); </a:t>
            </a:r>
            <a:endParaRPr lang="en-GB" sz="1600" dirty="0" smtClean="0">
              <a:latin typeface="+mn-lt"/>
            </a:endParaRPr>
          </a:p>
          <a:p>
            <a:pPr marL="690563" lvl="2" indent="-342900">
              <a:lnSpc>
                <a:spcPct val="100000"/>
              </a:lnSpc>
              <a:buFont typeface="Arial" pitchFamily="34" charset="0"/>
              <a:buChar char="•"/>
            </a:pPr>
            <a:r>
              <a:rPr lang="en-GB" dirty="0" smtClean="0"/>
              <a:t>The exception: resolution authorities are not prevented, where appropriate, to (partially) bail-in Covered Bonds when the value of cover assets does not cover the amount of outstanding Covered Bonds (the liability exceeds the value of the assets or collateral against which it is secured).</a:t>
            </a:r>
          </a:p>
          <a:p>
            <a:pPr marL="690563" lvl="2" indent="-342900">
              <a:lnSpc>
                <a:spcPct val="100000"/>
              </a:lnSpc>
              <a:buFont typeface="Arial" pitchFamily="34" charset="0"/>
              <a:buChar char="•"/>
            </a:pPr>
            <a:r>
              <a:rPr lang="en-GB" dirty="0" smtClean="0"/>
              <a:t>Open questions:</a:t>
            </a:r>
          </a:p>
          <a:p>
            <a:pPr marL="1256400" lvl="6" indent="-342900">
              <a:spcBef>
                <a:spcPts val="300"/>
              </a:spcBef>
              <a:spcAft>
                <a:spcPts val="300"/>
              </a:spcAft>
              <a:buFont typeface="Symbol" pitchFamily="18" charset="2"/>
              <a:buChar char="-"/>
            </a:pPr>
            <a:r>
              <a:rPr lang="en-GB" sz="1600" dirty="0" smtClean="0">
                <a:latin typeface="+mn-lt"/>
              </a:rPr>
              <a:t>Wouldn’t  such a situation trigger the bankruptcy of the cover pool? </a:t>
            </a:r>
          </a:p>
          <a:p>
            <a:pPr marL="1256400" lvl="6" indent="-342900">
              <a:spcBef>
                <a:spcPts val="300"/>
              </a:spcBef>
              <a:spcAft>
                <a:spcPts val="300"/>
              </a:spcAft>
              <a:buFont typeface="Symbol" pitchFamily="18" charset="2"/>
              <a:buChar char="-"/>
            </a:pPr>
            <a:r>
              <a:rPr lang="en-GB" sz="1600" dirty="0" smtClean="0">
                <a:latin typeface="+mn-lt"/>
              </a:rPr>
              <a:t>Under national Covered Bond frameworks, bankruptcy triggers specific proceedings and the application of specific tools (e.g. </a:t>
            </a:r>
            <a:r>
              <a:rPr lang="en-US" sz="1600" dirty="0" smtClean="0">
                <a:latin typeface="+mn-lt"/>
              </a:rPr>
              <a:t>transfer of cover pool and Covered Bonds to another issuer)</a:t>
            </a:r>
            <a:r>
              <a:rPr lang="en-GB" sz="1600" dirty="0" smtClean="0">
                <a:latin typeface="+mn-lt"/>
              </a:rPr>
              <a:t>: is there a legal conflict between national law and BRRD? W</a:t>
            </a:r>
            <a:r>
              <a:rPr lang="en-US" sz="1600" dirty="0" smtClean="0">
                <a:latin typeface="+mn-lt"/>
              </a:rPr>
              <a:t>ho will make the final decision ? Is a consent of the – so far national – supervisory authority necessary?</a:t>
            </a:r>
            <a:endParaRPr lang="de-DE" sz="1600" dirty="0" smtClean="0">
              <a:latin typeface="+mn-lt"/>
            </a:endParaRPr>
          </a:p>
          <a:p>
            <a:pPr marL="1256400" lvl="6" indent="-342900">
              <a:buFont typeface="Symbol" pitchFamily="18" charset="2"/>
              <a:buChar char="-"/>
            </a:pPr>
            <a:endParaRPr lang="en-GB" sz="1600" dirty="0" smtClean="0">
              <a:latin typeface="+mn-lt"/>
            </a:endParaRPr>
          </a:p>
          <a:p>
            <a:pPr marL="1256400" lvl="6" indent="-342900">
              <a:buFont typeface="Symbol" pitchFamily="18" charset="2"/>
              <a:buChar char="-"/>
            </a:pPr>
            <a:endParaRPr lang="en-GB" sz="1600" dirty="0" smtClean="0">
              <a:latin typeface="+mn-lt"/>
            </a:endParaRPr>
          </a:p>
          <a:p>
            <a:pPr marL="690563" lvl="2" indent="-342900">
              <a:lnSpc>
                <a:spcPct val="100000"/>
              </a:lnSpc>
              <a:buFont typeface="Arial" pitchFamily="34" charset="0"/>
              <a:buChar char="•"/>
            </a:pPr>
            <a:endParaRPr lang="en-GB" dirty="0" smtClean="0"/>
          </a:p>
          <a:p>
            <a:pPr marL="342900" lvl="1" indent="-342900">
              <a:lnSpc>
                <a:spcPct val="100000"/>
              </a:lnSpc>
            </a:pPr>
            <a:endParaRPr lang="en-GB" sz="1600" dirty="0" smtClean="0"/>
          </a:p>
          <a:p>
            <a:pPr marL="342900" lvl="1" indent="-342900">
              <a:lnSpc>
                <a:spcPct val="100000"/>
              </a:lnSpc>
            </a:pPr>
            <a:r>
              <a:rPr lang="en-GB" sz="1600" dirty="0" smtClean="0"/>
              <a:t>  </a:t>
            </a:r>
          </a:p>
          <a:p>
            <a:pPr marL="342900" lvl="1" indent="-342900">
              <a:lnSpc>
                <a:spcPct val="100000"/>
              </a:lnSpc>
            </a:pPr>
            <a:r>
              <a:rPr lang="en-GB" sz="1600" dirty="0" smtClean="0"/>
              <a:t> </a:t>
            </a:r>
            <a:endParaRPr lang="en-GB" sz="1600" dirty="0"/>
          </a:p>
        </p:txBody>
      </p:sp>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xfrm>
            <a:off x="323528" y="1124744"/>
            <a:ext cx="8496944" cy="5256584"/>
          </a:xfrm>
          <a:ln w="12700"/>
        </p:spPr>
        <p:txBody>
          <a:bodyPr/>
          <a:lstStyle/>
          <a:p>
            <a:pPr marL="689663" lvl="2" indent="-342000">
              <a:lnSpc>
                <a:spcPct val="100000"/>
              </a:lnSpc>
              <a:buFont typeface="Arial" pitchFamily="34" charset="0"/>
              <a:buChar char="•"/>
            </a:pPr>
            <a:r>
              <a:rPr lang="en-GB" dirty="0" smtClean="0"/>
              <a:t>Open questions:</a:t>
            </a:r>
          </a:p>
          <a:p>
            <a:pPr marL="799200" lvl="5" indent="-342900">
              <a:spcBef>
                <a:spcPts val="300"/>
              </a:spcBef>
              <a:spcAft>
                <a:spcPts val="300"/>
              </a:spcAft>
              <a:buFont typeface="Symbol" pitchFamily="18" charset="2"/>
              <a:buChar char="-"/>
            </a:pPr>
            <a:r>
              <a:rPr lang="en-GB" sz="1600" dirty="0" smtClean="0">
                <a:latin typeface="+mn-lt"/>
              </a:rPr>
              <a:t>Is the issuing institution wound-up? Who will make the decision to start an official insolvency </a:t>
            </a:r>
            <a:r>
              <a:rPr lang="en-US" sz="1600" dirty="0" smtClean="0">
                <a:latin typeface="+mn-lt"/>
              </a:rPr>
              <a:t>procedure over a Covered Bond issuer and who will file the application to court?</a:t>
            </a:r>
            <a:endParaRPr lang="de-DE" sz="1600" dirty="0" smtClean="0">
              <a:latin typeface="+mn-lt"/>
            </a:endParaRPr>
          </a:p>
          <a:p>
            <a:pPr marL="799200" lvl="5" indent="-342900">
              <a:spcBef>
                <a:spcPts val="300"/>
              </a:spcBef>
              <a:spcAft>
                <a:spcPts val="300"/>
              </a:spcAft>
              <a:buFont typeface="Symbol" pitchFamily="18" charset="2"/>
              <a:buChar char="-"/>
            </a:pPr>
            <a:r>
              <a:rPr lang="en-US" sz="1600" dirty="0" smtClean="0">
                <a:latin typeface="+mn-lt"/>
              </a:rPr>
              <a:t>How will the value gap be calculated? Who will carry out this calculation? Who will decide on the results of the calculation?</a:t>
            </a:r>
          </a:p>
          <a:p>
            <a:pPr marL="799200" lvl="5" indent="-342900">
              <a:spcBef>
                <a:spcPts val="300"/>
              </a:spcBef>
              <a:spcAft>
                <a:spcPts val="300"/>
              </a:spcAft>
              <a:buFont typeface="Symbol" pitchFamily="18" charset="2"/>
              <a:buChar char="-"/>
            </a:pPr>
            <a:r>
              <a:rPr lang="en-US" sz="1600" dirty="0" smtClean="0">
                <a:latin typeface="+mn-lt"/>
              </a:rPr>
              <a:t>Who will select the cover pool administrator (regulated in many Covered Bond frameworks) and who will supervise him, the competent body on the national level or on the European level? </a:t>
            </a:r>
            <a:endParaRPr lang="de-DE" sz="1600" dirty="0" smtClean="0">
              <a:latin typeface="+mn-lt"/>
            </a:endParaRPr>
          </a:p>
          <a:p>
            <a:pPr marL="342000" lvl="4" indent="-342900">
              <a:spcBef>
                <a:spcPts val="300"/>
              </a:spcBef>
              <a:spcAft>
                <a:spcPts val="300"/>
              </a:spcAft>
            </a:pPr>
            <a:r>
              <a:rPr lang="en-US" sz="1200" dirty="0" smtClean="0">
                <a:latin typeface="+mn-lt"/>
              </a:rPr>
              <a:t>    </a:t>
            </a:r>
            <a:r>
              <a:rPr lang="en-US" sz="1800" dirty="0" smtClean="0">
                <a:latin typeface="+mn-lt"/>
              </a:rPr>
              <a:t>2.  Minimum requirements for eligible liabilities (MREL)</a:t>
            </a:r>
          </a:p>
          <a:p>
            <a:pPr marL="799200" lvl="5" indent="-342900">
              <a:spcBef>
                <a:spcPts val="300"/>
              </a:spcBef>
              <a:spcAft>
                <a:spcPts val="300"/>
              </a:spcAft>
              <a:buFont typeface="Arial" pitchFamily="34" charset="0"/>
              <a:buChar char="•"/>
            </a:pPr>
            <a:r>
              <a:rPr lang="en-US" sz="1600" dirty="0" smtClean="0">
                <a:latin typeface="+mn-lt"/>
              </a:rPr>
              <a:t>It is up to the national resolution authority to determine for each institution the applicable MREL on the basis of criteria provided by Art. 39 par. 3 BRRD</a:t>
            </a:r>
          </a:p>
          <a:p>
            <a:pPr marL="799200" lvl="5" indent="-342900">
              <a:spcBef>
                <a:spcPts val="300"/>
              </a:spcBef>
              <a:spcAft>
                <a:spcPts val="300"/>
              </a:spcAft>
              <a:buFont typeface="Arial" pitchFamily="34" charset="0"/>
              <a:buChar char="•"/>
            </a:pPr>
            <a:r>
              <a:rPr lang="en-US" sz="1600" dirty="0" smtClean="0">
                <a:latin typeface="+mn-lt"/>
              </a:rPr>
              <a:t>Art. 39 par. 1a BRRD provides an exemption from MREL for mortgage credit institutions financed by Covered Bonds and not allowed to receive deposits</a:t>
            </a:r>
          </a:p>
          <a:p>
            <a:pPr marL="799200" lvl="5" indent="-342900">
              <a:spcBef>
                <a:spcPts val="300"/>
              </a:spcBef>
              <a:spcAft>
                <a:spcPts val="300"/>
              </a:spcAft>
              <a:buFont typeface="Arial" pitchFamily="34" charset="0"/>
              <a:buChar char="•"/>
            </a:pPr>
            <a:r>
              <a:rPr lang="en-GB" sz="1600" dirty="0" smtClean="0">
                <a:latin typeface="+mn-lt"/>
              </a:rPr>
              <a:t>The requirement that access to the resolution fund is subject to prior shareholders’ and creditors’ contribution to loss absorption and recapitalisation of 8% of total liabilities and own funds translates into a 8% MREL ratio</a:t>
            </a:r>
          </a:p>
          <a:p>
            <a:pPr marL="1256400" lvl="6" indent="-342900">
              <a:spcBef>
                <a:spcPts val="300"/>
              </a:spcBef>
              <a:spcAft>
                <a:spcPts val="300"/>
              </a:spcAft>
            </a:pPr>
            <a:r>
              <a:rPr lang="en-GB" sz="1600" dirty="0" smtClean="0">
                <a:latin typeface="+mn-lt"/>
              </a:rPr>
              <a:t>        this could represent a challenge for specialised Covered Bond issuers</a:t>
            </a:r>
          </a:p>
          <a:p>
            <a:pPr marL="342000" lvl="4" indent="-342900">
              <a:spcBef>
                <a:spcPts val="300"/>
              </a:spcBef>
              <a:spcAft>
                <a:spcPts val="300"/>
              </a:spcAft>
            </a:pPr>
            <a:endParaRPr lang="en-US" dirty="0" smtClean="0">
              <a:latin typeface="+mn-lt"/>
            </a:endParaRPr>
          </a:p>
          <a:p>
            <a:pPr marL="342000" lvl="4" indent="-342900">
              <a:spcBef>
                <a:spcPts val="300"/>
              </a:spcBef>
              <a:spcAft>
                <a:spcPts val="300"/>
              </a:spcAft>
            </a:pPr>
            <a:endParaRPr lang="en-US" dirty="0" smtClean="0">
              <a:latin typeface="+mn-lt"/>
            </a:endParaRPr>
          </a:p>
          <a:p>
            <a:pPr marL="342000" lvl="2" indent="-342000">
              <a:lnSpc>
                <a:spcPct val="100000"/>
              </a:lnSpc>
              <a:spcBef>
                <a:spcPts val="0"/>
              </a:spcBef>
              <a:spcAft>
                <a:spcPts val="0"/>
              </a:spcAft>
            </a:pPr>
            <a:r>
              <a:rPr lang="en-US" dirty="0" smtClean="0"/>
              <a:t>       </a:t>
            </a:r>
            <a:endParaRPr lang="de-DE" dirty="0"/>
          </a:p>
        </p:txBody>
      </p:sp>
      <p:cxnSp>
        <p:nvCxnSpPr>
          <p:cNvPr id="14" name="Gerade Verbindung mit Pfeil 13"/>
          <p:cNvCxnSpPr/>
          <p:nvPr/>
        </p:nvCxnSpPr>
        <p:spPr bwMode="auto">
          <a:xfrm>
            <a:off x="611560" y="5085184"/>
            <a:ext cx="1490464" cy="1994520"/>
          </a:xfrm>
          <a:prstGeom prst="straightConnector1">
            <a:avLst/>
          </a:prstGeom>
          <a:noFill/>
          <a:ln w="9525" cap="flat" cmpd="sng" algn="ctr">
            <a:noFill/>
            <a:prstDash val="solid"/>
            <a:round/>
            <a:headEnd type="none" w="med" len="med"/>
            <a:tailEnd type="arrow"/>
          </a:ln>
          <a:effectLst/>
        </p:spPr>
      </p:cxnSp>
      <p:cxnSp>
        <p:nvCxnSpPr>
          <p:cNvPr id="25" name="Gerade Verbindung mit Pfeil 24"/>
          <p:cNvCxnSpPr/>
          <p:nvPr/>
        </p:nvCxnSpPr>
        <p:spPr bwMode="auto">
          <a:xfrm>
            <a:off x="1259632" y="6165304"/>
            <a:ext cx="432048" cy="0"/>
          </a:xfrm>
          <a:prstGeom prst="straightConnector1">
            <a:avLst/>
          </a:prstGeom>
          <a:noFill/>
          <a:ln w="19050" cap="flat" cmpd="sng" algn="ctr">
            <a:solidFill>
              <a:schemeClr val="tx1"/>
            </a:solidFill>
            <a:prstDash val="solid"/>
            <a:round/>
            <a:headEnd type="none" w="med" len="med"/>
            <a:tailEnd type="arrow"/>
          </a:ln>
          <a:effectLst/>
        </p:spPr>
      </p:cxnSp>
    </p:spTree>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xfrm>
            <a:off x="395536" y="1124744"/>
            <a:ext cx="8496944" cy="5040560"/>
          </a:xfrm>
        </p:spPr>
        <p:txBody>
          <a:bodyPr/>
          <a:lstStyle/>
          <a:p>
            <a:pPr algn="ctr">
              <a:buNone/>
            </a:pPr>
            <a:r>
              <a:rPr lang="en-US" dirty="0" smtClean="0"/>
              <a:t>Single Resolution Mechanism (SRM)</a:t>
            </a:r>
          </a:p>
          <a:p>
            <a:pPr>
              <a:spcBef>
                <a:spcPts val="300"/>
              </a:spcBef>
              <a:spcAft>
                <a:spcPts val="300"/>
              </a:spcAft>
              <a:buFont typeface="Arial" pitchFamily="34" charset="0"/>
              <a:buChar char="•"/>
            </a:pPr>
            <a:r>
              <a:rPr lang="en-GB" sz="1600" dirty="0" smtClean="0"/>
              <a:t>Sets up a Single Resolution Board (central decision-making body) and a Single Resolution Fund</a:t>
            </a:r>
          </a:p>
          <a:p>
            <a:pPr>
              <a:spcBef>
                <a:spcPts val="300"/>
              </a:spcBef>
              <a:spcAft>
                <a:spcPts val="300"/>
              </a:spcAft>
              <a:buFont typeface="Arial" pitchFamily="34" charset="0"/>
              <a:buChar char="•"/>
            </a:pPr>
            <a:r>
              <a:rPr lang="en-GB" sz="1600" dirty="0" smtClean="0"/>
              <a:t>Consensus between EP and Council still pending, </a:t>
            </a:r>
            <a:r>
              <a:rPr lang="en-GB" sz="1600" dirty="0" err="1" smtClean="0"/>
              <a:t>trilogue</a:t>
            </a:r>
            <a:r>
              <a:rPr lang="en-GB" sz="1600" dirty="0" smtClean="0"/>
              <a:t> </a:t>
            </a:r>
            <a:r>
              <a:rPr lang="en-GB" sz="1600" dirty="0" err="1" smtClean="0"/>
              <a:t>negociations</a:t>
            </a:r>
            <a:r>
              <a:rPr lang="en-GB" sz="1600" dirty="0" smtClean="0"/>
              <a:t> focus on:</a:t>
            </a:r>
          </a:p>
          <a:p>
            <a:pPr marL="799200" lvl="7" indent="-342000">
              <a:spcBef>
                <a:spcPts val="300"/>
              </a:spcBef>
              <a:spcAft>
                <a:spcPts val="300"/>
              </a:spcAft>
              <a:buFont typeface="Symbol" pitchFamily="18" charset="2"/>
              <a:buChar char="-"/>
            </a:pPr>
            <a:r>
              <a:rPr lang="en-GB" sz="1600" dirty="0" smtClean="0">
                <a:latin typeface="+mn-lt"/>
              </a:rPr>
              <a:t>the scope of SRM (all banks vs. SSM banks)</a:t>
            </a:r>
          </a:p>
          <a:p>
            <a:pPr marL="799200" lvl="7" indent="-342000">
              <a:spcBef>
                <a:spcPts val="300"/>
              </a:spcBef>
              <a:spcAft>
                <a:spcPts val="300"/>
              </a:spcAft>
              <a:buFont typeface="Symbol" pitchFamily="18" charset="2"/>
              <a:buChar char="-"/>
            </a:pPr>
            <a:r>
              <a:rPr lang="en-GB" sz="1600" dirty="0" smtClean="0">
                <a:latin typeface="+mn-lt"/>
              </a:rPr>
              <a:t>decision making mechanism (competent body)</a:t>
            </a:r>
          </a:p>
          <a:p>
            <a:pPr marL="1256400" lvl="8" indent="-342000">
              <a:spcBef>
                <a:spcPts val="300"/>
              </a:spcBef>
              <a:spcAft>
                <a:spcPts val="300"/>
              </a:spcAft>
              <a:buFont typeface="Wingdings" pitchFamily="2" charset="2"/>
              <a:buChar char="ü"/>
            </a:pPr>
            <a:r>
              <a:rPr lang="en-GB" sz="1400" dirty="0" smtClean="0">
                <a:latin typeface="+mn-lt"/>
              </a:rPr>
              <a:t>who initiates the resolution of a bank?</a:t>
            </a:r>
          </a:p>
          <a:p>
            <a:pPr marL="1256400" lvl="8" indent="-342000">
              <a:spcBef>
                <a:spcPts val="300"/>
              </a:spcBef>
              <a:spcAft>
                <a:spcPts val="300"/>
              </a:spcAft>
              <a:buFont typeface="Wingdings" pitchFamily="2" charset="2"/>
              <a:buChar char="ü"/>
            </a:pPr>
            <a:r>
              <a:rPr lang="en-GB" sz="1400" dirty="0" smtClean="0">
                <a:latin typeface="+mn-lt"/>
              </a:rPr>
              <a:t>does this decision extend to the treatment of over-collateralisation (asset encumbrance)? </a:t>
            </a:r>
          </a:p>
          <a:p>
            <a:pPr marL="799200" lvl="7" indent="-342000">
              <a:spcBef>
                <a:spcPts val="300"/>
              </a:spcBef>
              <a:spcAft>
                <a:spcPts val="300"/>
              </a:spcAft>
              <a:buFont typeface="Symbol" pitchFamily="18" charset="2"/>
              <a:buChar char="-"/>
            </a:pPr>
            <a:r>
              <a:rPr lang="en-GB" sz="1600" dirty="0" smtClean="0">
                <a:latin typeface="+mn-lt"/>
              </a:rPr>
              <a:t>Financing arrangements of the single resolution fund (target level, national compartments, timing)</a:t>
            </a:r>
          </a:p>
          <a:p>
            <a:pPr marL="342000" lvl="6" indent="-342000">
              <a:spcBef>
                <a:spcPts val="300"/>
              </a:spcBef>
              <a:spcAft>
                <a:spcPts val="300"/>
              </a:spcAft>
              <a:buFont typeface="Arial" pitchFamily="34" charset="0"/>
              <a:buChar char="•"/>
            </a:pPr>
            <a:r>
              <a:rPr lang="en-GB" sz="1600" dirty="0" smtClean="0">
                <a:latin typeface="+mn-lt"/>
              </a:rPr>
              <a:t>Consistency of SRM provisions with BRRD provisions required with respect to:</a:t>
            </a:r>
          </a:p>
          <a:p>
            <a:pPr marL="799200" lvl="7" indent="-342000">
              <a:spcBef>
                <a:spcPts val="300"/>
              </a:spcBef>
              <a:spcAft>
                <a:spcPts val="300"/>
              </a:spcAft>
              <a:buFont typeface="Symbol" pitchFamily="18" charset="2"/>
              <a:buChar char="-"/>
            </a:pPr>
            <a:r>
              <a:rPr lang="en-GB" sz="1600" dirty="0" smtClean="0">
                <a:latin typeface="+mn-lt"/>
              </a:rPr>
              <a:t>Covered Bond definition (no explicit definition, Art. 10 MREL and Art. 24 scope of bail-in refer to UCITS 52.4)</a:t>
            </a:r>
          </a:p>
          <a:p>
            <a:pPr marL="799200" lvl="7" indent="-342000">
              <a:spcBef>
                <a:spcPts val="300"/>
              </a:spcBef>
              <a:spcAft>
                <a:spcPts val="300"/>
              </a:spcAft>
              <a:buFont typeface="Symbol" pitchFamily="18" charset="2"/>
              <a:buChar char="-"/>
            </a:pPr>
            <a:r>
              <a:rPr lang="en-GB" sz="1600" dirty="0" smtClean="0">
                <a:latin typeface="+mn-lt"/>
              </a:rPr>
              <a:t>Exclusion from bail-in (Art 24 on scope of the bail-in tool excludes Covered Bonds and Member States may exempt Covered Bonds from partial bail-in)</a:t>
            </a:r>
          </a:p>
          <a:p>
            <a:pPr marL="799200" lvl="7" indent="-342000">
              <a:spcBef>
                <a:spcPts val="300"/>
              </a:spcBef>
              <a:spcAft>
                <a:spcPts val="300"/>
              </a:spcAft>
              <a:buFont typeface="Symbol" pitchFamily="18" charset="2"/>
              <a:buChar char="-"/>
            </a:pPr>
            <a:r>
              <a:rPr lang="en-GB" sz="1600" dirty="0" smtClean="0">
                <a:latin typeface="+mn-lt"/>
              </a:rPr>
              <a:t>MREL</a:t>
            </a:r>
          </a:p>
        </p:txBody>
      </p:sp>
    </p:spTree>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635000" indent="-358775">
              <a:lnSpc>
                <a:spcPct val="100000"/>
              </a:lnSpc>
            </a:pPr>
            <a:endParaRPr lang="en-US" sz="1800" dirty="0"/>
          </a:p>
        </p:txBody>
      </p:sp>
      <p:sp>
        <p:nvSpPr>
          <p:cNvPr id="10" name="Oval 45"/>
          <p:cNvSpPr>
            <a:spLocks noChangeArrowheads="1"/>
          </p:cNvSpPr>
          <p:nvPr/>
        </p:nvSpPr>
        <p:spPr bwMode="auto">
          <a:xfrm>
            <a:off x="2987824" y="2740984"/>
            <a:ext cx="3168352" cy="2096757"/>
          </a:xfrm>
          <a:prstGeom prst="ellipse">
            <a:avLst/>
          </a:prstGeom>
          <a:solidFill>
            <a:srgbClr val="FFFF99"/>
          </a:solidFill>
          <a:ln w="9525" algn="ctr">
            <a:round/>
            <a:headEnd/>
            <a:tailEnd/>
          </a:ln>
          <a:effectLst/>
          <a:scene3d>
            <a:camera prst="legacyPerspectiveTopLeft"/>
            <a:lightRig rig="legacyFlat3" dir="t"/>
          </a:scene3d>
          <a:sp3d extrusionH="201600" prstMaterial="legacyPlastic">
            <a:bevelT w="13500" h="13500" prst="angle"/>
            <a:bevelB w="13500" h="13500" prst="angle"/>
            <a:extrusionClr>
              <a:srgbClr val="FFFF99"/>
            </a:extrusion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36000" tIns="36000" rIns="36000" bIns="39600" anchor="t" anchorCtr="0">
            <a:flatTx/>
          </a:bodyPr>
          <a:lstStyle/>
          <a:p>
            <a:pPr eaLnBrk="0" hangingPunct="0"/>
            <a:r>
              <a:rPr lang="en-US" sz="1300" u="sng" dirty="0">
                <a:solidFill>
                  <a:srgbClr val="000000"/>
                </a:solidFill>
                <a:latin typeface="+mn-lt"/>
                <a:cs typeface="+mn-cs"/>
              </a:rPr>
              <a:t>Treatment of Covered </a:t>
            </a:r>
            <a:r>
              <a:rPr lang="en-US" sz="1300" u="sng" dirty="0" smtClean="0">
                <a:solidFill>
                  <a:srgbClr val="000000"/>
                </a:solidFill>
                <a:latin typeface="+mn-lt"/>
                <a:cs typeface="+mn-cs"/>
              </a:rPr>
              <a:t>Bonds</a:t>
            </a:r>
            <a:endParaRPr lang="en-US" sz="600" u="sng" dirty="0" smtClean="0">
              <a:solidFill>
                <a:srgbClr val="000000"/>
              </a:solidFill>
              <a:latin typeface="+mn-lt"/>
              <a:cs typeface="+mn-cs"/>
            </a:endParaRPr>
          </a:p>
          <a:p>
            <a:pPr eaLnBrk="0" hangingPunct="0"/>
            <a:endParaRPr lang="en-US" sz="600" u="sng" dirty="0" smtClean="0">
              <a:solidFill>
                <a:srgbClr val="000000"/>
              </a:solidFill>
              <a:latin typeface="+mn-lt"/>
              <a:cs typeface="+mn-cs"/>
            </a:endParaRPr>
          </a:p>
          <a:p>
            <a:pPr marL="180975" indent="-180975" eaLnBrk="0" hangingPunct="0">
              <a:buFontTx/>
              <a:buChar char="-"/>
            </a:pPr>
            <a:r>
              <a:rPr lang="en-US" sz="1300" dirty="0" smtClean="0">
                <a:solidFill>
                  <a:srgbClr val="000000"/>
                </a:solidFill>
                <a:latin typeface="+mn-lt"/>
                <a:cs typeface="+mn-cs"/>
              </a:rPr>
              <a:t>UCITS vs. CRR</a:t>
            </a:r>
          </a:p>
          <a:p>
            <a:pPr marL="180975" indent="-180975" eaLnBrk="0" hangingPunct="0">
              <a:buFontTx/>
              <a:buChar char="-"/>
            </a:pPr>
            <a:r>
              <a:rPr lang="en-US" sz="1300" b="1" dirty="0" smtClean="0">
                <a:solidFill>
                  <a:srgbClr val="000000"/>
                </a:solidFill>
                <a:latin typeface="+mn-lt"/>
                <a:cs typeface="+mn-cs"/>
              </a:rPr>
              <a:t>exclusion from bail-in</a:t>
            </a:r>
          </a:p>
          <a:p>
            <a:pPr marL="180975" indent="-180975" eaLnBrk="0" hangingPunct="0">
              <a:buFontTx/>
              <a:buChar char="-"/>
            </a:pPr>
            <a:r>
              <a:rPr lang="en-US" sz="1300" dirty="0" smtClean="0">
                <a:solidFill>
                  <a:srgbClr val="000000"/>
                </a:solidFill>
                <a:latin typeface="+mn-lt"/>
                <a:cs typeface="+mn-cs"/>
              </a:rPr>
              <a:t>nat. discretion for partial write-down, if lack of coverage (=</a:t>
            </a:r>
            <a:r>
              <a:rPr lang="en-US" sz="1300" b="1" dirty="0" smtClean="0">
                <a:solidFill>
                  <a:srgbClr val="000000"/>
                </a:solidFill>
                <a:latin typeface="+mn-lt"/>
                <a:cs typeface="+mn-cs"/>
              </a:rPr>
              <a:t>2</a:t>
            </a:r>
            <a:r>
              <a:rPr lang="en-US" sz="1300" b="1" baseline="30000" dirty="0" smtClean="0">
                <a:solidFill>
                  <a:srgbClr val="000000"/>
                </a:solidFill>
                <a:latin typeface="+mn-lt"/>
                <a:cs typeface="+mn-cs"/>
              </a:rPr>
              <a:t>nd</a:t>
            </a:r>
            <a:r>
              <a:rPr lang="en-US" sz="1300" b="1" dirty="0" smtClean="0">
                <a:solidFill>
                  <a:srgbClr val="000000"/>
                </a:solidFill>
                <a:latin typeface="+mn-lt"/>
                <a:cs typeface="+mn-cs"/>
              </a:rPr>
              <a:t> bail-in</a:t>
            </a:r>
            <a:r>
              <a:rPr lang="en-US" sz="1300" dirty="0" smtClean="0">
                <a:solidFill>
                  <a:srgbClr val="000000"/>
                </a:solidFill>
                <a:latin typeface="+mn-lt"/>
                <a:cs typeface="+mn-cs"/>
              </a:rPr>
              <a:t>)</a:t>
            </a:r>
          </a:p>
          <a:p>
            <a:pPr marL="180975" indent="-180975" eaLnBrk="0" hangingPunct="0">
              <a:buFontTx/>
              <a:buChar char="-"/>
            </a:pPr>
            <a:r>
              <a:rPr lang="en-US" sz="1300" dirty="0" smtClean="0">
                <a:solidFill>
                  <a:srgbClr val="000000"/>
                </a:solidFill>
                <a:latin typeface="+mn-lt"/>
                <a:cs typeface="+mn-cs"/>
              </a:rPr>
              <a:t>special supervision</a:t>
            </a:r>
            <a:endParaRPr lang="en-US" sz="1300" dirty="0">
              <a:solidFill>
                <a:srgbClr val="000000"/>
              </a:solidFill>
              <a:latin typeface="+mn-lt"/>
              <a:cs typeface="+mn-cs"/>
            </a:endParaRPr>
          </a:p>
        </p:txBody>
      </p:sp>
      <p:sp>
        <p:nvSpPr>
          <p:cNvPr id="15" name="Rectangle 34"/>
          <p:cNvSpPr>
            <a:spLocks noChangeArrowheads="1"/>
          </p:cNvSpPr>
          <p:nvPr/>
        </p:nvSpPr>
        <p:spPr bwMode="auto">
          <a:xfrm>
            <a:off x="899592" y="5292995"/>
            <a:ext cx="7344816" cy="1008112"/>
          </a:xfrm>
          <a:prstGeom prst="rect">
            <a:avLst/>
          </a:prstGeom>
          <a:solidFill>
            <a:srgbClr val="EAEAEA"/>
          </a:solidFill>
          <a:ln w="9525" algn="ctr">
            <a:miter lim="800000"/>
            <a:headEnd/>
            <a:tailEnd/>
          </a:ln>
          <a:effectLst/>
          <a:scene3d>
            <a:camera prst="legacyPerspectiveTopLeft"/>
            <a:lightRig rig="legacyFlat3" dir="t"/>
          </a:scene3d>
          <a:sp3d extrusionH="201600" prstMaterial="legacyPlastic">
            <a:bevelT w="13500" h="13500" prst="angle"/>
            <a:bevelB w="13500" h="13500" prst="angle"/>
            <a:extrusionClr>
              <a:srgbClr val="EAEAEA"/>
            </a:extrusion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nchorCtr="0">
            <a:flatTx/>
          </a:bodyPr>
          <a:lstStyle/>
          <a:p>
            <a:pPr algn="ctr" eaLnBrk="0" hangingPunct="0"/>
            <a:r>
              <a:rPr lang="en-US" sz="2500" b="1" dirty="0" smtClean="0">
                <a:solidFill>
                  <a:srgbClr val="000000"/>
                </a:solidFill>
                <a:latin typeface="+mn-lt"/>
                <a:cs typeface="+mn-cs"/>
              </a:rPr>
              <a:t>SSM</a:t>
            </a:r>
          </a:p>
          <a:p>
            <a:pPr algn="ctr" eaLnBrk="0" hangingPunct="0"/>
            <a:r>
              <a:rPr lang="en-US" sz="1400" dirty="0" smtClean="0">
                <a:solidFill>
                  <a:srgbClr val="000000"/>
                </a:solidFill>
              </a:rPr>
              <a:t>Single Supervisory Mechanism</a:t>
            </a:r>
          </a:p>
          <a:p>
            <a:pPr algn="ctr" eaLnBrk="0" hangingPunct="0"/>
            <a:r>
              <a:rPr lang="en-US" sz="1400" dirty="0" smtClean="0">
                <a:solidFill>
                  <a:srgbClr val="000000"/>
                </a:solidFill>
              </a:rPr>
              <a:t>- Regulation -</a:t>
            </a:r>
            <a:endParaRPr lang="en-US" sz="2500" b="1" dirty="0" smtClean="0">
              <a:solidFill>
                <a:srgbClr val="000000"/>
              </a:solidFill>
              <a:latin typeface="+mn-lt"/>
              <a:cs typeface="+mn-cs"/>
            </a:endParaRPr>
          </a:p>
        </p:txBody>
      </p:sp>
      <p:sp>
        <p:nvSpPr>
          <p:cNvPr id="16" name="AutoShape 17"/>
          <p:cNvSpPr>
            <a:spLocks noChangeArrowheads="1"/>
          </p:cNvSpPr>
          <p:nvPr/>
        </p:nvSpPr>
        <p:spPr bwMode="auto">
          <a:xfrm>
            <a:off x="584095" y="1376590"/>
            <a:ext cx="7936634" cy="1918271"/>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a:effectLst/>
        </p:spPr>
        <p:txBody>
          <a:bodyPr wrap="none" tIns="36000" bIns="36000" anchor="ctr"/>
          <a:lstStyle/>
          <a:p>
            <a:pPr algn="ctr"/>
            <a:endParaRPr lang="de-DE" dirty="0">
              <a:solidFill>
                <a:schemeClr val="bg1"/>
              </a:solidFill>
              <a:latin typeface="Arial" pitchFamily="34" charset="0"/>
            </a:endParaRPr>
          </a:p>
        </p:txBody>
      </p:sp>
      <p:sp>
        <p:nvSpPr>
          <p:cNvPr id="17" name="AutoShape 3077"/>
          <p:cNvSpPr>
            <a:spLocks noChangeArrowheads="1"/>
          </p:cNvSpPr>
          <p:nvPr/>
        </p:nvSpPr>
        <p:spPr bwMode="auto">
          <a:xfrm>
            <a:off x="1" y="1706551"/>
            <a:ext cx="9143999" cy="925513"/>
          </a:xfrm>
          <a:prstGeom prst="triangle">
            <a:avLst>
              <a:gd name="adj" fmla="val 50000"/>
            </a:avLst>
          </a:prstGeom>
          <a:solidFill>
            <a:schemeClr val="bg1"/>
          </a:solidFill>
          <a:ln w="9525" algn="ctr">
            <a:noFill/>
            <a:miter lim="800000"/>
            <a:headEnd/>
            <a:tailEnd/>
          </a:ln>
          <a:effectLst/>
        </p:spPr>
        <p:txBody>
          <a:bodyPr wrap="none" anchor="ctr"/>
          <a:lstStyle/>
          <a:p>
            <a:pPr algn="ctr"/>
            <a:endParaRPr lang="de-DE" sz="2400">
              <a:solidFill>
                <a:schemeClr val="tx1"/>
              </a:solidFill>
            </a:endParaRPr>
          </a:p>
          <a:p>
            <a:pPr algn="ctr"/>
            <a:endParaRPr lang="de-DE" sz="2400">
              <a:solidFill>
                <a:schemeClr val="tx1"/>
              </a:solidFill>
            </a:endParaRPr>
          </a:p>
        </p:txBody>
      </p:sp>
      <p:sp>
        <p:nvSpPr>
          <p:cNvPr id="4" name="Rectangle 34"/>
          <p:cNvSpPr>
            <a:spLocks noChangeArrowheads="1"/>
          </p:cNvSpPr>
          <p:nvPr/>
        </p:nvSpPr>
        <p:spPr bwMode="auto">
          <a:xfrm>
            <a:off x="899592" y="2375350"/>
            <a:ext cx="1598231" cy="2808139"/>
          </a:xfrm>
          <a:prstGeom prst="rect">
            <a:avLst/>
          </a:prstGeom>
          <a:solidFill>
            <a:srgbClr val="EAEAEA"/>
          </a:solidFill>
          <a:ln w="9525" algn="ctr">
            <a:miter lim="800000"/>
            <a:headEnd/>
            <a:tailEnd/>
          </a:ln>
          <a:effectLst/>
          <a:scene3d>
            <a:camera prst="legacyPerspectiveTopLeft"/>
            <a:lightRig rig="legacyFlat3" dir="t"/>
          </a:scene3d>
          <a:sp3d extrusionH="201600" prstMaterial="legacyPlastic">
            <a:bevelT w="13500" h="13500" prst="angle"/>
            <a:bevelB w="13500" h="13500" prst="angle"/>
            <a:extrusionClr>
              <a:srgbClr val="EAEAEA"/>
            </a:extrusion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t" anchorCtr="0">
            <a:flatTx/>
          </a:bodyPr>
          <a:lstStyle/>
          <a:p>
            <a:pPr algn="ctr" eaLnBrk="0" hangingPunct="0"/>
            <a:endParaRPr lang="en-US" sz="2500" b="1" dirty="0" smtClean="0">
              <a:solidFill>
                <a:srgbClr val="000000"/>
              </a:solidFill>
              <a:latin typeface="+mn-lt"/>
              <a:cs typeface="+mn-cs"/>
            </a:endParaRPr>
          </a:p>
          <a:p>
            <a:pPr algn="ctr" eaLnBrk="0" hangingPunct="0"/>
            <a:r>
              <a:rPr lang="en-US" sz="2500" b="1" dirty="0" smtClean="0">
                <a:solidFill>
                  <a:srgbClr val="000000"/>
                </a:solidFill>
                <a:latin typeface="+mn-lt"/>
                <a:cs typeface="+mn-cs"/>
              </a:rPr>
              <a:t>S R M</a:t>
            </a:r>
          </a:p>
          <a:p>
            <a:pPr algn="ctr" eaLnBrk="0" hangingPunct="0"/>
            <a:endParaRPr lang="en-US" sz="1400" dirty="0" smtClean="0">
              <a:solidFill>
                <a:srgbClr val="000000"/>
              </a:solidFill>
              <a:latin typeface="+mn-lt"/>
              <a:cs typeface="+mn-cs"/>
            </a:endParaRPr>
          </a:p>
          <a:p>
            <a:pPr algn="ctr" eaLnBrk="0" hangingPunct="0"/>
            <a:endParaRPr lang="en-US" sz="1400" dirty="0" smtClean="0">
              <a:solidFill>
                <a:srgbClr val="000000"/>
              </a:solidFill>
              <a:latin typeface="+mn-lt"/>
              <a:cs typeface="+mn-cs"/>
            </a:endParaRPr>
          </a:p>
          <a:p>
            <a:pPr algn="ctr" eaLnBrk="0" hangingPunct="0"/>
            <a:endParaRPr lang="en-US" sz="1400" dirty="0" smtClean="0">
              <a:solidFill>
                <a:srgbClr val="000000"/>
              </a:solidFill>
              <a:latin typeface="+mn-lt"/>
              <a:cs typeface="+mn-cs"/>
            </a:endParaRPr>
          </a:p>
          <a:p>
            <a:pPr algn="ctr" eaLnBrk="0" hangingPunct="0"/>
            <a:r>
              <a:rPr lang="en-US" sz="1400" dirty="0" smtClean="0">
                <a:solidFill>
                  <a:srgbClr val="000000"/>
                </a:solidFill>
                <a:cs typeface="+mn-cs"/>
              </a:rPr>
              <a:t>Single Resolution Mechanism</a:t>
            </a:r>
          </a:p>
          <a:p>
            <a:pPr algn="ctr" eaLnBrk="0" hangingPunct="0"/>
            <a:endParaRPr lang="en-US" sz="1400" dirty="0" smtClean="0">
              <a:solidFill>
                <a:srgbClr val="000000"/>
              </a:solidFill>
              <a:cs typeface="+mn-cs"/>
            </a:endParaRPr>
          </a:p>
          <a:p>
            <a:pPr algn="ctr" eaLnBrk="0" hangingPunct="0"/>
            <a:r>
              <a:rPr lang="en-US" sz="1400" dirty="0" smtClean="0">
                <a:solidFill>
                  <a:srgbClr val="000000"/>
                </a:solidFill>
                <a:cs typeface="+mn-cs"/>
              </a:rPr>
              <a:t>- Regulation -</a:t>
            </a:r>
          </a:p>
        </p:txBody>
      </p:sp>
      <p:sp>
        <p:nvSpPr>
          <p:cNvPr id="14" name="Rectangle 34"/>
          <p:cNvSpPr>
            <a:spLocks noChangeArrowheads="1"/>
          </p:cNvSpPr>
          <p:nvPr/>
        </p:nvSpPr>
        <p:spPr bwMode="auto">
          <a:xfrm>
            <a:off x="6646177" y="2375350"/>
            <a:ext cx="1598231" cy="2808139"/>
          </a:xfrm>
          <a:prstGeom prst="rect">
            <a:avLst/>
          </a:prstGeom>
          <a:solidFill>
            <a:srgbClr val="EAEAEA"/>
          </a:solidFill>
          <a:ln w="9525" algn="ctr">
            <a:miter lim="800000"/>
            <a:headEnd/>
            <a:tailEnd/>
          </a:ln>
          <a:effectLst/>
          <a:scene3d>
            <a:camera prst="legacyPerspectiveTopLeft"/>
            <a:lightRig rig="legacyFlat3" dir="t"/>
          </a:scene3d>
          <a:sp3d extrusionH="201600" prstMaterial="legacyPlastic">
            <a:bevelT w="13500" h="13500" prst="angle"/>
            <a:bevelB w="13500" h="13500" prst="angle"/>
            <a:extrusionClr>
              <a:srgbClr val="EAEAEA"/>
            </a:extrusion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t" anchorCtr="0">
            <a:flatTx/>
          </a:bodyPr>
          <a:lstStyle/>
          <a:p>
            <a:pPr algn="ctr" eaLnBrk="0" hangingPunct="0"/>
            <a:endParaRPr lang="en-US" sz="2500" b="1" dirty="0" smtClean="0">
              <a:solidFill>
                <a:srgbClr val="000000"/>
              </a:solidFill>
              <a:latin typeface="+mn-lt"/>
              <a:cs typeface="+mn-cs"/>
            </a:endParaRPr>
          </a:p>
          <a:p>
            <a:pPr algn="ctr" eaLnBrk="0" hangingPunct="0"/>
            <a:r>
              <a:rPr lang="en-US" sz="2500" b="1" dirty="0" smtClean="0">
                <a:solidFill>
                  <a:srgbClr val="000000"/>
                </a:solidFill>
                <a:latin typeface="+mn-lt"/>
                <a:cs typeface="+mn-cs"/>
              </a:rPr>
              <a:t>BRRD</a:t>
            </a:r>
          </a:p>
          <a:p>
            <a:pPr algn="ctr" eaLnBrk="0" hangingPunct="0"/>
            <a:endParaRPr lang="en-US" sz="1400" dirty="0" smtClean="0">
              <a:solidFill>
                <a:srgbClr val="000000"/>
              </a:solidFill>
              <a:latin typeface="+mn-lt"/>
              <a:cs typeface="+mn-cs"/>
            </a:endParaRPr>
          </a:p>
          <a:p>
            <a:pPr algn="ctr" eaLnBrk="0" hangingPunct="0"/>
            <a:r>
              <a:rPr lang="en-US" sz="1400" dirty="0" smtClean="0">
                <a:solidFill>
                  <a:srgbClr val="000000"/>
                </a:solidFill>
              </a:rPr>
              <a:t>Bank Recovery and Resolution Directive</a:t>
            </a:r>
          </a:p>
          <a:p>
            <a:pPr algn="ctr" eaLnBrk="0" hangingPunct="0"/>
            <a:endParaRPr lang="en-US" sz="1400" dirty="0" smtClean="0">
              <a:solidFill>
                <a:srgbClr val="000000"/>
              </a:solidFill>
            </a:endParaRPr>
          </a:p>
          <a:p>
            <a:pPr algn="ctr" eaLnBrk="0" hangingPunct="0"/>
            <a:r>
              <a:rPr lang="en-US" sz="1400" dirty="0" smtClean="0">
                <a:solidFill>
                  <a:srgbClr val="000000"/>
                </a:solidFill>
              </a:rPr>
              <a:t>Tool box</a:t>
            </a:r>
          </a:p>
          <a:p>
            <a:pPr algn="ctr" eaLnBrk="0" hangingPunct="0"/>
            <a:r>
              <a:rPr lang="en-US" sz="1400" dirty="0" smtClean="0">
                <a:solidFill>
                  <a:srgbClr val="000000"/>
                </a:solidFill>
              </a:rPr>
              <a:t>• bail-in •valuation • MREL</a:t>
            </a:r>
          </a:p>
          <a:p>
            <a:pPr algn="ctr" eaLnBrk="0" hangingPunct="0"/>
            <a:endParaRPr lang="en-US" sz="1400" dirty="0" smtClean="0">
              <a:solidFill>
                <a:srgbClr val="000000"/>
              </a:solidFill>
              <a:latin typeface="+mn-lt"/>
              <a:cs typeface="+mn-cs"/>
            </a:endParaRPr>
          </a:p>
          <a:p>
            <a:pPr algn="ctr" eaLnBrk="0" hangingPunct="0"/>
            <a:endParaRPr lang="en-US" sz="1300" dirty="0" smtClean="0">
              <a:solidFill>
                <a:srgbClr val="000000"/>
              </a:solidFill>
              <a:latin typeface="+mn-lt"/>
              <a:cs typeface="+mn-cs"/>
            </a:endParaRPr>
          </a:p>
        </p:txBody>
      </p:sp>
      <p:sp>
        <p:nvSpPr>
          <p:cNvPr id="21" name="Text Box 306"/>
          <p:cNvSpPr txBox="1">
            <a:spLocks noChangeArrowheads="1"/>
          </p:cNvSpPr>
          <p:nvPr/>
        </p:nvSpPr>
        <p:spPr bwMode="auto">
          <a:xfrm>
            <a:off x="2704397" y="1376590"/>
            <a:ext cx="3735206" cy="3539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US" sz="1700" b="1" dirty="0" smtClean="0">
                <a:solidFill>
                  <a:schemeClr val="bg1"/>
                </a:solidFill>
                <a:latin typeface="+mn-lt"/>
                <a:cs typeface="Arial" pitchFamily="34" charset="0"/>
              </a:rPr>
              <a:t>European Banking Union</a:t>
            </a:r>
            <a:endParaRPr lang="en-US" sz="1700" b="1" dirty="0">
              <a:solidFill>
                <a:schemeClr val="bg1"/>
              </a:solidFill>
              <a:latin typeface="+mn-lt"/>
              <a:cs typeface="Arial" pitchFamily="34" charset="0"/>
            </a:endParaRPr>
          </a:p>
        </p:txBody>
      </p:sp>
      <p:sp>
        <p:nvSpPr>
          <p:cNvPr id="3" name="Textfeld 2"/>
          <p:cNvSpPr txBox="1"/>
          <p:nvPr/>
        </p:nvSpPr>
        <p:spPr>
          <a:xfrm>
            <a:off x="1187624" y="1007258"/>
            <a:ext cx="6925294" cy="353943"/>
          </a:xfrm>
          <a:prstGeom prst="rect">
            <a:avLst/>
          </a:prstGeom>
          <a:noFill/>
        </p:spPr>
        <p:txBody>
          <a:bodyPr wrap="none" rtlCol="0">
            <a:spAutoFit/>
          </a:bodyPr>
          <a:lstStyle/>
          <a:p>
            <a:r>
              <a:rPr lang="en-GB" sz="1700" dirty="0" smtClean="0">
                <a:latin typeface="+mn-lt"/>
              </a:rPr>
              <a:t>Need to harmonise CB definitions / treatment in all EU legal provisions</a:t>
            </a:r>
            <a:endParaRPr lang="en-GB" sz="1700" dirty="0">
              <a:latin typeface="+mn-lt"/>
            </a:endParaRPr>
          </a:p>
        </p:txBody>
      </p:sp>
      <p:sp>
        <p:nvSpPr>
          <p:cNvPr id="5" name="Pfeil nach rechts 4"/>
          <p:cNvSpPr/>
          <p:nvPr/>
        </p:nvSpPr>
        <p:spPr bwMode="auto">
          <a:xfrm rot="10800000">
            <a:off x="2459396" y="3537103"/>
            <a:ext cx="490001" cy="484632"/>
          </a:xfrm>
          <a:prstGeom prst="rightArrow">
            <a:avLst/>
          </a:prstGeom>
          <a:noFill/>
          <a:ln w="9525" cap="flat" cmpd="sng" algn="ctr">
            <a:solidFill>
              <a:schemeClr val="tx1"/>
            </a:solidFill>
            <a:prstDash val="solid"/>
            <a:round/>
            <a:headEnd type="none" w="med" len="med"/>
            <a:tailEnd type="none" w="med" len="med"/>
          </a:ln>
          <a:effectLst/>
        </p:spPr>
        <p:txBody>
          <a:bodyPr vert="horz" wrap="square" lIns="144000" tIns="108000" rIns="0" bIns="10800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Compatil Text LT Com" pitchFamily="2" charset="0"/>
            </a:endParaRPr>
          </a:p>
        </p:txBody>
      </p:sp>
      <p:sp>
        <p:nvSpPr>
          <p:cNvPr id="12" name="Pfeil nach rechts 11"/>
          <p:cNvSpPr/>
          <p:nvPr/>
        </p:nvSpPr>
        <p:spPr bwMode="auto">
          <a:xfrm>
            <a:off x="6156176" y="3537103"/>
            <a:ext cx="490001" cy="484632"/>
          </a:xfrm>
          <a:prstGeom prst="rightArrow">
            <a:avLst/>
          </a:prstGeom>
          <a:noFill/>
          <a:ln w="9525" cap="flat" cmpd="sng" algn="ctr">
            <a:solidFill>
              <a:schemeClr val="tx1"/>
            </a:solidFill>
            <a:prstDash val="solid"/>
            <a:round/>
            <a:headEnd type="none" w="med" len="med"/>
            <a:tailEnd type="none" w="med" len="med"/>
          </a:ln>
          <a:effectLst/>
        </p:spPr>
        <p:txBody>
          <a:bodyPr vert="horz" wrap="square" lIns="144000" tIns="108000" rIns="0" bIns="10800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Compatil Text LT Com" pitchFamily="2" charset="0"/>
            </a:endParaRPr>
          </a:p>
        </p:txBody>
      </p:sp>
      <p:sp>
        <p:nvSpPr>
          <p:cNvPr id="13" name="Pfeil nach rechts 12"/>
          <p:cNvSpPr/>
          <p:nvPr/>
        </p:nvSpPr>
        <p:spPr bwMode="auto">
          <a:xfrm rot="5400000">
            <a:off x="4307411" y="4808363"/>
            <a:ext cx="490001" cy="484632"/>
          </a:xfrm>
          <a:prstGeom prst="rightArrow">
            <a:avLst/>
          </a:prstGeom>
          <a:noFill/>
          <a:ln w="9525" cap="flat" cmpd="sng" algn="ctr">
            <a:solidFill>
              <a:schemeClr val="tx1"/>
            </a:solidFill>
            <a:prstDash val="solid"/>
            <a:round/>
            <a:headEnd type="none" w="med" len="med"/>
            <a:tailEnd type="none" w="med" len="med"/>
          </a:ln>
          <a:effectLst/>
        </p:spPr>
        <p:txBody>
          <a:bodyPr vert="horz" wrap="square" lIns="144000" tIns="108000" rIns="0" bIns="10800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Compatil Text LT Com" pitchFamily="2" charset="0"/>
            </a:endParaRPr>
          </a:p>
        </p:txBody>
      </p:sp>
    </p:spTree>
    <p:extLst>
      <p:ext uri="{BB962C8B-B14F-4D97-AF65-F5344CB8AC3E}">
        <p14:creationId xmlns:p14="http://schemas.microsoft.com/office/powerpoint/2010/main" xmlns="" val="2711551571"/>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xfrm>
            <a:off x="323528" y="980728"/>
            <a:ext cx="8496944" cy="504055"/>
          </a:xfrm>
        </p:spPr>
        <p:txBody>
          <a:bodyPr/>
          <a:lstStyle/>
          <a:p>
            <a:pPr algn="ctr">
              <a:buNone/>
            </a:pPr>
            <a:r>
              <a:rPr lang="en-GB" b="1" dirty="0" smtClean="0"/>
              <a:t>ECB Collateral Framework: Treatment of Covered Bonds since 2013  </a:t>
            </a:r>
            <a:endParaRPr lang="en-GB" b="1" dirty="0"/>
          </a:p>
        </p:txBody>
      </p:sp>
      <p:pic>
        <p:nvPicPr>
          <p:cNvPr id="2050" name="Picture 2"/>
          <p:cNvPicPr>
            <a:picLocks noChangeAspect="1" noChangeArrowheads="1"/>
          </p:cNvPicPr>
          <p:nvPr/>
        </p:nvPicPr>
        <p:blipFill>
          <a:blip r:embed="rId2" cstate="print"/>
          <a:srcRect/>
          <a:stretch>
            <a:fillRect/>
          </a:stretch>
        </p:blipFill>
        <p:spPr bwMode="auto">
          <a:xfrm>
            <a:off x="1691680" y="1340768"/>
            <a:ext cx="6120680" cy="5112568"/>
          </a:xfrm>
          <a:prstGeom prst="rect">
            <a:avLst/>
          </a:prstGeom>
          <a:noFill/>
          <a:ln w="9525">
            <a:noFill/>
            <a:miter lim="800000"/>
            <a:headEnd/>
            <a:tailEnd/>
          </a:ln>
        </p:spPr>
      </p:pic>
      <p:cxnSp>
        <p:nvCxnSpPr>
          <p:cNvPr id="6" name="Gerade Verbindung mit Pfeil 5"/>
          <p:cNvCxnSpPr/>
          <p:nvPr/>
        </p:nvCxnSpPr>
        <p:spPr bwMode="auto">
          <a:xfrm flipV="1">
            <a:off x="755576" y="2204864"/>
            <a:ext cx="3672408" cy="576064"/>
          </a:xfrm>
          <a:prstGeom prst="straightConnector1">
            <a:avLst/>
          </a:prstGeom>
          <a:noFill/>
          <a:ln w="9525" cap="flat" cmpd="sng" algn="ctr">
            <a:solidFill>
              <a:schemeClr val="tx2">
                <a:lumMod val="50000"/>
              </a:schemeClr>
            </a:solidFill>
            <a:prstDash val="solid"/>
            <a:round/>
            <a:headEnd type="none" w="med" len="med"/>
            <a:tailEnd type="arrow"/>
          </a:ln>
          <a:effectLst/>
        </p:spPr>
      </p:cxnSp>
      <p:cxnSp>
        <p:nvCxnSpPr>
          <p:cNvPr id="9" name="Gerade Verbindung mit Pfeil 8"/>
          <p:cNvCxnSpPr/>
          <p:nvPr/>
        </p:nvCxnSpPr>
        <p:spPr bwMode="auto">
          <a:xfrm flipV="1">
            <a:off x="899592" y="2204864"/>
            <a:ext cx="4464496" cy="1368152"/>
          </a:xfrm>
          <a:prstGeom prst="straightConnector1">
            <a:avLst/>
          </a:prstGeom>
          <a:noFill/>
          <a:ln w="9525" cap="flat" cmpd="sng" algn="ctr">
            <a:solidFill>
              <a:schemeClr val="tx2">
                <a:lumMod val="50000"/>
              </a:schemeClr>
            </a:solidFill>
            <a:prstDash val="solid"/>
            <a:round/>
            <a:headEnd type="none" w="med" len="med"/>
            <a:tailEnd type="arrow"/>
          </a:ln>
          <a:effectLst/>
        </p:spPr>
      </p:cxnSp>
      <p:sp>
        <p:nvSpPr>
          <p:cNvPr id="11" name="Textfeld 10"/>
          <p:cNvSpPr txBox="1"/>
          <p:nvPr/>
        </p:nvSpPr>
        <p:spPr>
          <a:xfrm>
            <a:off x="107504" y="2780928"/>
            <a:ext cx="1571841" cy="276999"/>
          </a:xfrm>
          <a:prstGeom prst="rect">
            <a:avLst/>
          </a:prstGeom>
          <a:noFill/>
          <a:ln>
            <a:solidFill>
              <a:schemeClr val="tx2">
                <a:lumMod val="50000"/>
              </a:schemeClr>
            </a:solidFill>
          </a:ln>
        </p:spPr>
        <p:txBody>
          <a:bodyPr wrap="none" rtlCol="0">
            <a:spAutoFit/>
          </a:bodyPr>
          <a:lstStyle/>
          <a:p>
            <a:r>
              <a:rPr lang="de-DE" sz="1200" dirty="0" smtClean="0"/>
              <a:t>Jumbo </a:t>
            </a:r>
            <a:r>
              <a:rPr lang="de-DE" sz="1200" dirty="0" err="1" smtClean="0"/>
              <a:t>Covered</a:t>
            </a:r>
            <a:r>
              <a:rPr lang="de-DE" sz="1200" dirty="0" smtClean="0"/>
              <a:t> Bonds</a:t>
            </a:r>
            <a:endParaRPr lang="de-DE" sz="1200" dirty="0"/>
          </a:p>
        </p:txBody>
      </p:sp>
      <p:sp>
        <p:nvSpPr>
          <p:cNvPr id="12" name="Rechteck 11"/>
          <p:cNvSpPr/>
          <p:nvPr/>
        </p:nvSpPr>
        <p:spPr bwMode="auto">
          <a:xfrm>
            <a:off x="251520" y="2924944"/>
            <a:ext cx="1619672" cy="288032"/>
          </a:xfrm>
          <a:prstGeom prst="rect">
            <a:avLst/>
          </a:prstGeom>
          <a:noFill/>
          <a:ln w="9525" cap="flat" cmpd="sng" algn="ctr">
            <a:noFill/>
            <a:prstDash val="solid"/>
            <a:round/>
            <a:headEnd type="none" w="med" len="med"/>
            <a:tailEnd type="none" w="med" len="med"/>
          </a:ln>
          <a:effectLst/>
        </p:spPr>
        <p:txBody>
          <a:bodyPr vert="horz" wrap="square" lIns="144000" tIns="108000" rIns="0" bIns="10800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Compatil Text LT Com" pitchFamily="2" charset="0"/>
            </a:endParaRPr>
          </a:p>
        </p:txBody>
      </p:sp>
      <p:sp>
        <p:nvSpPr>
          <p:cNvPr id="14" name="Rechteck 13"/>
          <p:cNvSpPr/>
          <p:nvPr/>
        </p:nvSpPr>
        <p:spPr bwMode="auto">
          <a:xfrm>
            <a:off x="72008" y="3573016"/>
            <a:ext cx="1619672" cy="288032"/>
          </a:xfrm>
          <a:prstGeom prst="rect">
            <a:avLst/>
          </a:prstGeom>
          <a:noFill/>
          <a:ln w="9525" cap="flat" cmpd="sng" algn="ctr">
            <a:solidFill>
              <a:schemeClr val="tx2">
                <a:lumMod val="50000"/>
              </a:schemeClr>
            </a:solidFill>
            <a:prstDash val="solid"/>
            <a:round/>
            <a:headEnd type="none" w="med" len="med"/>
            <a:tailEnd type="none" w="med" len="med"/>
          </a:ln>
          <a:effectLst/>
        </p:spPr>
        <p:txBody>
          <a:bodyPr vert="horz" wrap="square" lIns="144000" tIns="108000" rIns="0" bIns="10800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Compatil Text LT Com" pitchFamily="2" charset="0"/>
            </a:endParaRPr>
          </a:p>
        </p:txBody>
      </p:sp>
      <p:sp>
        <p:nvSpPr>
          <p:cNvPr id="17" name="Textfeld 16"/>
          <p:cNvSpPr txBox="1"/>
          <p:nvPr/>
        </p:nvSpPr>
        <p:spPr>
          <a:xfrm>
            <a:off x="323528" y="3573016"/>
            <a:ext cx="1121397" cy="276999"/>
          </a:xfrm>
          <a:prstGeom prst="rect">
            <a:avLst/>
          </a:prstGeom>
          <a:noFill/>
        </p:spPr>
        <p:txBody>
          <a:bodyPr wrap="none" rtlCol="0">
            <a:spAutoFit/>
          </a:bodyPr>
          <a:lstStyle/>
          <a:p>
            <a:r>
              <a:rPr lang="de-DE" sz="1200" dirty="0" err="1" smtClean="0"/>
              <a:t>Covered</a:t>
            </a:r>
            <a:r>
              <a:rPr lang="de-DE" sz="1200" dirty="0" smtClean="0"/>
              <a:t> Bonds</a:t>
            </a:r>
            <a:endParaRPr lang="de-DE" sz="1200" dirty="0"/>
          </a:p>
        </p:txBody>
      </p:sp>
      <p:sp>
        <p:nvSpPr>
          <p:cNvPr id="13" name="Textfeld 12"/>
          <p:cNvSpPr txBox="1"/>
          <p:nvPr/>
        </p:nvSpPr>
        <p:spPr>
          <a:xfrm>
            <a:off x="7725809" y="5415027"/>
            <a:ext cx="806631" cy="246221"/>
          </a:xfrm>
          <a:prstGeom prst="rect">
            <a:avLst/>
          </a:prstGeom>
          <a:noFill/>
        </p:spPr>
        <p:txBody>
          <a:bodyPr wrap="none" rtlCol="0">
            <a:spAutoFit/>
          </a:bodyPr>
          <a:lstStyle/>
          <a:p>
            <a:r>
              <a:rPr lang="de-DE" sz="1000" dirty="0" smtClean="0"/>
              <a:t>Source: ECB</a:t>
            </a:r>
            <a:endParaRPr lang="de-DE" sz="1000" dirty="0"/>
          </a:p>
        </p:txBody>
      </p:sp>
    </p:spTree>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xfrm>
            <a:off x="467544" y="1124744"/>
            <a:ext cx="7920000" cy="504056"/>
          </a:xfrm>
        </p:spPr>
        <p:txBody>
          <a:bodyPr/>
          <a:lstStyle/>
          <a:p>
            <a:pPr algn="ctr">
              <a:buNone/>
            </a:pPr>
            <a:r>
              <a:rPr lang="en-GB" dirty="0" smtClean="0"/>
              <a:t>ECB Haircut Schedule for Covered Bonds:</a:t>
            </a:r>
            <a:endParaRPr lang="en-GB" dirty="0"/>
          </a:p>
        </p:txBody>
      </p:sp>
      <p:pic>
        <p:nvPicPr>
          <p:cNvPr id="1027" name="Picture 3"/>
          <p:cNvPicPr>
            <a:picLocks noChangeAspect="1" noChangeArrowheads="1"/>
          </p:cNvPicPr>
          <p:nvPr/>
        </p:nvPicPr>
        <p:blipFill>
          <a:blip r:embed="rId2" cstate="print"/>
          <a:srcRect/>
          <a:stretch>
            <a:fillRect/>
          </a:stretch>
        </p:blipFill>
        <p:spPr bwMode="auto">
          <a:xfrm>
            <a:off x="1691680" y="1628800"/>
            <a:ext cx="5595516" cy="3368203"/>
          </a:xfrm>
          <a:prstGeom prst="rect">
            <a:avLst/>
          </a:prstGeom>
          <a:noFill/>
          <a:ln w="9525">
            <a:noFill/>
            <a:miter lim="800000"/>
            <a:headEnd/>
            <a:tailEnd/>
          </a:ln>
        </p:spPr>
      </p:pic>
      <p:sp>
        <p:nvSpPr>
          <p:cNvPr id="7" name="Textfeld 6"/>
          <p:cNvSpPr txBox="1"/>
          <p:nvPr/>
        </p:nvSpPr>
        <p:spPr>
          <a:xfrm>
            <a:off x="395536" y="5157192"/>
            <a:ext cx="8355044" cy="830997"/>
          </a:xfrm>
          <a:prstGeom prst="rect">
            <a:avLst/>
          </a:prstGeom>
          <a:noFill/>
        </p:spPr>
        <p:txBody>
          <a:bodyPr wrap="none" rtlCol="0">
            <a:spAutoFit/>
          </a:bodyPr>
          <a:lstStyle/>
          <a:p>
            <a:r>
              <a:rPr lang="en-GB" sz="1600" dirty="0" smtClean="0">
                <a:latin typeface="+mn-lt"/>
              </a:rPr>
              <a:t>1. Common valuation haircut: see table above</a:t>
            </a:r>
          </a:p>
          <a:p>
            <a:r>
              <a:rPr lang="en-GB" sz="1600" dirty="0" smtClean="0">
                <a:latin typeface="+mn-lt"/>
              </a:rPr>
              <a:t>2. Additional markdown for theoretical valuation (no market rates): 5%</a:t>
            </a:r>
          </a:p>
          <a:p>
            <a:r>
              <a:rPr lang="en-GB" sz="1600" dirty="0" smtClean="0">
                <a:latin typeface="+mn-lt"/>
              </a:rPr>
              <a:t>3. Additional markdown for retained Covered Bonds: 8% for Step 1&amp;2 and 12% for Step 3 </a:t>
            </a:r>
            <a:endParaRPr lang="en-GB" sz="1600" dirty="0">
              <a:latin typeface="+mn-lt"/>
            </a:endParaRPr>
          </a:p>
        </p:txBody>
      </p:sp>
      <p:sp>
        <p:nvSpPr>
          <p:cNvPr id="6" name="Textfeld 5"/>
          <p:cNvSpPr txBox="1"/>
          <p:nvPr/>
        </p:nvSpPr>
        <p:spPr>
          <a:xfrm>
            <a:off x="7164288" y="4622939"/>
            <a:ext cx="1027845" cy="246221"/>
          </a:xfrm>
          <a:prstGeom prst="rect">
            <a:avLst/>
          </a:prstGeom>
          <a:noFill/>
        </p:spPr>
        <p:txBody>
          <a:bodyPr wrap="none" rtlCol="0">
            <a:spAutoFit/>
          </a:bodyPr>
          <a:lstStyle/>
          <a:p>
            <a:r>
              <a:rPr lang="de-DE" sz="1000" dirty="0" smtClean="0"/>
              <a:t>Source: DZ Bank</a:t>
            </a:r>
            <a:endParaRPr lang="de-DE" sz="1000" dirty="0"/>
          </a:p>
        </p:txBody>
      </p:sp>
    </p:spTree>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Textplatzhalter 2"/>
          <p:cNvSpPr>
            <a:spLocks noGrp="1"/>
          </p:cNvSpPr>
          <p:nvPr>
            <p:ph type="body" sz="quarter" idx="13"/>
          </p:nvPr>
        </p:nvSpPr>
        <p:spPr>
          <a:xfrm>
            <a:off x="251520" y="1484784"/>
            <a:ext cx="8640960" cy="5040560"/>
          </a:xfrm>
        </p:spPr>
        <p:txBody>
          <a:bodyPr/>
          <a:lstStyle/>
          <a:p>
            <a:pPr marL="735013" indent="-285750">
              <a:lnSpc>
                <a:spcPct val="100000"/>
              </a:lnSpc>
              <a:spcBef>
                <a:spcPts val="300"/>
              </a:spcBef>
              <a:spcAft>
                <a:spcPts val="300"/>
              </a:spcAft>
              <a:buClr>
                <a:schemeClr val="accent1"/>
              </a:buClr>
              <a:buFont typeface="Wingdings" pitchFamily="2" charset="2"/>
              <a:buChar char="§"/>
            </a:pPr>
            <a:r>
              <a:rPr lang="en-US" sz="1600" dirty="0" smtClean="0"/>
              <a:t>European legislator, ECB and EBA focus on asset encumbrance in order to protect the unsecured creditors of the credit institution</a:t>
            </a:r>
          </a:p>
          <a:p>
            <a:pPr marL="735013" indent="-285750">
              <a:lnSpc>
                <a:spcPct val="100000"/>
              </a:lnSpc>
              <a:spcBef>
                <a:spcPts val="300"/>
              </a:spcBef>
              <a:spcAft>
                <a:spcPts val="300"/>
              </a:spcAft>
              <a:buClr>
                <a:schemeClr val="accent1"/>
              </a:buClr>
              <a:buFont typeface="Wingdings" pitchFamily="2" charset="2"/>
              <a:buChar char="§"/>
            </a:pPr>
            <a:r>
              <a:rPr lang="en-US" sz="1600" dirty="0" smtClean="0"/>
              <a:t>Art. 503 par. 2(c) CRR stipulates that EBA shall assess in its Covered Bond review “the extent to which Covered Bond issuance by a credit institution impacts on the credit risk to which other creditors of the issuing institution are exposed”</a:t>
            </a:r>
          </a:p>
          <a:p>
            <a:pPr marL="735013" indent="-285750">
              <a:lnSpc>
                <a:spcPct val="100000"/>
              </a:lnSpc>
              <a:spcBef>
                <a:spcPts val="300"/>
              </a:spcBef>
              <a:spcAft>
                <a:spcPts val="300"/>
              </a:spcAft>
              <a:buClr>
                <a:schemeClr val="accent1"/>
              </a:buClr>
              <a:buFont typeface="Wingdings" pitchFamily="2" charset="2"/>
              <a:buChar char="§"/>
            </a:pPr>
            <a:r>
              <a:rPr lang="en-US" sz="1600" dirty="0" smtClean="0"/>
              <a:t>ESRB </a:t>
            </a:r>
            <a:r>
              <a:rPr lang="en-US" sz="1600" dirty="0" smtClean="0"/>
              <a:t>Recommendations on </a:t>
            </a:r>
            <a:r>
              <a:rPr lang="en-US" sz="1600" dirty="0" smtClean="0"/>
              <a:t>Funding of Credit </a:t>
            </a:r>
            <a:r>
              <a:rPr lang="en-US" sz="1600" dirty="0" smtClean="0"/>
              <a:t>Institutions of December 2012 on the management, monitoring &amp; transparency of asset encumbrance</a:t>
            </a:r>
            <a:endParaRPr lang="en-US" sz="1600" dirty="0" smtClean="0"/>
          </a:p>
          <a:p>
            <a:pPr marL="735013" indent="-285750">
              <a:lnSpc>
                <a:spcPct val="100000"/>
              </a:lnSpc>
              <a:spcBef>
                <a:spcPts val="300"/>
              </a:spcBef>
              <a:spcAft>
                <a:spcPts val="300"/>
              </a:spcAft>
              <a:buClr>
                <a:schemeClr val="accent1"/>
              </a:buClr>
              <a:buFont typeface="Wingdings" pitchFamily="2" charset="2"/>
              <a:buChar char="§"/>
            </a:pPr>
            <a:r>
              <a:rPr lang="en-US" sz="1600" dirty="0" smtClean="0"/>
              <a:t>Main asset encumbrance drivers are:</a:t>
            </a:r>
          </a:p>
          <a:p>
            <a:pPr marL="987425" indent="-177800">
              <a:lnSpc>
                <a:spcPct val="100000"/>
              </a:lnSpc>
              <a:spcBef>
                <a:spcPts val="300"/>
              </a:spcBef>
              <a:spcAft>
                <a:spcPts val="300"/>
              </a:spcAft>
              <a:buFontTx/>
              <a:buChar char="-"/>
            </a:pPr>
            <a:r>
              <a:rPr lang="en-US" sz="1600" dirty="0" smtClean="0"/>
              <a:t>Central bank funding</a:t>
            </a:r>
          </a:p>
          <a:p>
            <a:pPr marL="987425" indent="-177800">
              <a:lnSpc>
                <a:spcPct val="100000"/>
              </a:lnSpc>
              <a:spcBef>
                <a:spcPts val="300"/>
              </a:spcBef>
              <a:spcAft>
                <a:spcPts val="300"/>
              </a:spcAft>
              <a:buFontTx/>
              <a:buChar char="-"/>
            </a:pPr>
            <a:r>
              <a:rPr lang="en-US" sz="1600" dirty="0" smtClean="0"/>
              <a:t>Repos</a:t>
            </a:r>
          </a:p>
          <a:p>
            <a:pPr marL="987425" indent="-177800">
              <a:lnSpc>
                <a:spcPct val="100000"/>
              </a:lnSpc>
              <a:spcBef>
                <a:spcPts val="300"/>
              </a:spcBef>
              <a:spcAft>
                <a:spcPts val="300"/>
              </a:spcAft>
              <a:buFontTx/>
              <a:buChar char="-"/>
            </a:pPr>
            <a:r>
              <a:rPr lang="en-US" sz="1600" dirty="0" smtClean="0"/>
              <a:t>Derivatives</a:t>
            </a:r>
          </a:p>
          <a:p>
            <a:pPr marL="987425" indent="-177800">
              <a:lnSpc>
                <a:spcPct val="100000"/>
              </a:lnSpc>
              <a:spcBef>
                <a:spcPts val="300"/>
              </a:spcBef>
              <a:spcAft>
                <a:spcPts val="300"/>
              </a:spcAft>
              <a:buFontTx/>
              <a:buChar char="-"/>
            </a:pPr>
            <a:r>
              <a:rPr lang="en-US" sz="1600" dirty="0" smtClean="0"/>
              <a:t>Covered bonds (including</a:t>
            </a:r>
            <a:r>
              <a:rPr lang="en-GB" sz="1600" dirty="0" smtClean="0"/>
              <a:t> legal &amp; voluntary over-collateralisation)</a:t>
            </a:r>
          </a:p>
          <a:p>
            <a:pPr marL="830262" lvl="1">
              <a:lnSpc>
                <a:spcPct val="100000"/>
              </a:lnSpc>
              <a:spcBef>
                <a:spcPts val="300"/>
              </a:spcBef>
              <a:spcAft>
                <a:spcPts val="300"/>
              </a:spcAft>
            </a:pPr>
            <a:r>
              <a:rPr lang="en-US" sz="1600" b="1" dirty="0" smtClean="0"/>
              <a:t>Evidence shows:</a:t>
            </a:r>
          </a:p>
          <a:p>
            <a:pPr marL="1071563" indent="-261938">
              <a:lnSpc>
                <a:spcPct val="100000"/>
              </a:lnSpc>
              <a:spcBef>
                <a:spcPts val="300"/>
              </a:spcBef>
              <a:spcAft>
                <a:spcPts val="300"/>
              </a:spcAft>
              <a:buFont typeface="Wingdings" pitchFamily="2" charset="2"/>
              <a:buChar char="Ø"/>
            </a:pPr>
            <a:r>
              <a:rPr lang="en-US" sz="1600" dirty="0" smtClean="0"/>
              <a:t>Covered Bonds are not main drivers of AE</a:t>
            </a:r>
          </a:p>
          <a:p>
            <a:pPr marL="1071563" indent="-261938">
              <a:lnSpc>
                <a:spcPct val="100000"/>
              </a:lnSpc>
              <a:spcBef>
                <a:spcPts val="300"/>
              </a:spcBef>
              <a:spcAft>
                <a:spcPts val="300"/>
              </a:spcAft>
              <a:buFont typeface="Wingdings" pitchFamily="2" charset="2"/>
              <a:buChar char="Ø"/>
            </a:pPr>
            <a:r>
              <a:rPr lang="en-US" sz="1600" dirty="0" smtClean="0"/>
              <a:t>CB related AE = transparent, because volumes of CBs and cover pools are regularly published</a:t>
            </a:r>
          </a:p>
          <a:p>
            <a:pPr marL="735013" indent="-285750">
              <a:lnSpc>
                <a:spcPct val="100000"/>
              </a:lnSpc>
              <a:spcBef>
                <a:spcPts val="300"/>
              </a:spcBef>
              <a:spcAft>
                <a:spcPts val="300"/>
              </a:spcAft>
              <a:buClr>
                <a:schemeClr val="accent1"/>
              </a:buClr>
              <a:buFont typeface="Wingdings" pitchFamily="2" charset="2"/>
              <a:buChar char="§"/>
            </a:pPr>
            <a:r>
              <a:rPr lang="en-US" sz="1600" dirty="0" smtClean="0"/>
              <a:t>No EU-law limit for CB volumes, a few countries set national limits (see next chart)</a:t>
            </a:r>
            <a:endParaRPr lang="de-DE" dirty="0"/>
          </a:p>
        </p:txBody>
      </p:sp>
      <p:sp>
        <p:nvSpPr>
          <p:cNvPr id="4" name="Rechteck 3"/>
          <p:cNvSpPr/>
          <p:nvPr/>
        </p:nvSpPr>
        <p:spPr>
          <a:xfrm>
            <a:off x="3131840" y="980728"/>
            <a:ext cx="2478564" cy="400110"/>
          </a:xfrm>
          <a:prstGeom prst="rect">
            <a:avLst/>
          </a:prstGeom>
        </p:spPr>
        <p:txBody>
          <a:bodyPr wrap="none">
            <a:spAutoFit/>
          </a:bodyPr>
          <a:lstStyle/>
          <a:p>
            <a:r>
              <a:rPr lang="en-GB" sz="2000" dirty="0" smtClean="0">
                <a:latin typeface="+mj-lt"/>
              </a:rPr>
              <a:t>Asset Encumbrance</a:t>
            </a:r>
            <a:endParaRPr lang="en-GB" sz="2000" dirty="0">
              <a:latin typeface="+mj-lt"/>
            </a:endParaRPr>
          </a:p>
        </p:txBody>
      </p:sp>
    </p:spTree>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graphicFrame>
        <p:nvGraphicFramePr>
          <p:cNvPr id="4" name="Inhaltsplatzhalter 4"/>
          <p:cNvGraphicFramePr>
            <a:graphicFrameLocks/>
          </p:cNvGraphicFramePr>
          <p:nvPr>
            <p:extLst>
              <p:ext uri="{D42A27DB-BD31-4B8C-83A1-F6EECF244321}">
                <p14:modId xmlns:p14="http://schemas.microsoft.com/office/powerpoint/2010/main" xmlns="" val="1714210428"/>
              </p:ext>
            </p:extLst>
          </p:nvPr>
        </p:nvGraphicFramePr>
        <p:xfrm>
          <a:off x="611560" y="2060848"/>
          <a:ext cx="7776864" cy="3926840"/>
        </p:xfrm>
        <a:graphic>
          <a:graphicData uri="http://schemas.openxmlformats.org/drawingml/2006/table">
            <a:tbl>
              <a:tblPr firstRow="1" bandRow="1">
                <a:tableStyleId>{5C22544A-7EE6-4342-B048-85BDC9FD1C3A}</a:tableStyleId>
              </a:tblPr>
              <a:tblGrid>
                <a:gridCol w="1514301"/>
                <a:gridCol w="6262563"/>
              </a:tblGrid>
              <a:tr h="370840">
                <a:tc>
                  <a:txBody>
                    <a:bodyPr/>
                    <a:lstStyle/>
                    <a:p>
                      <a:pPr marR="0" rtl="0"/>
                      <a:r>
                        <a:rPr lang="de-DE" sz="1400" b="1" i="0" u="none" strike="noStrike" baseline="0" dirty="0" smtClean="0">
                          <a:solidFill>
                            <a:schemeClr val="bg1"/>
                          </a:solidFill>
                          <a:latin typeface="+mj-lt"/>
                        </a:rPr>
                        <a:t>Country</a:t>
                      </a:r>
                      <a:endParaRPr lang="de-DE" sz="1400" b="0" i="0" u="none" strike="noStrike" baseline="0" dirty="0" smtClean="0">
                        <a:solidFill>
                          <a:schemeClr val="bg1"/>
                        </a:solidFill>
                        <a:latin typeface="+mj-lt"/>
                      </a:endParaRPr>
                    </a:p>
                  </a:txBody>
                  <a:tcPr/>
                </a:tc>
                <a:tc>
                  <a:txBody>
                    <a:bodyPr/>
                    <a:lstStyle/>
                    <a:p>
                      <a:pPr marR="0" rtl="0"/>
                      <a:r>
                        <a:rPr lang="en-US" sz="1400" b="1" i="0" u="none" strike="noStrike" baseline="0" dirty="0" smtClean="0">
                          <a:solidFill>
                            <a:schemeClr val="bg1"/>
                          </a:solidFill>
                          <a:latin typeface="+mj-lt"/>
                        </a:rPr>
                        <a:t>Limit on covered bond issuance 	</a:t>
                      </a:r>
                    </a:p>
                  </a:txBody>
                  <a:tcPr/>
                </a:tc>
              </a:tr>
              <a:tr h="370840">
                <a:tc>
                  <a:txBody>
                    <a:bodyPr/>
                    <a:lstStyle/>
                    <a:p>
                      <a:pPr marR="0" rtl="0"/>
                      <a:r>
                        <a:rPr lang="en-GB" sz="1400" b="0" i="0" u="none" strike="noStrike" baseline="0" noProof="0" dirty="0" smtClean="0">
                          <a:solidFill>
                            <a:srgbClr val="000000"/>
                          </a:solidFill>
                          <a:latin typeface="+mj-lt"/>
                        </a:rPr>
                        <a:t>Australia</a:t>
                      </a:r>
                      <a:r>
                        <a:rPr lang="de-DE" sz="1400" b="0" i="0" u="none" strike="noStrike" baseline="0" dirty="0" smtClean="0">
                          <a:solidFill>
                            <a:srgbClr val="000000"/>
                          </a:solidFill>
                          <a:latin typeface="+mj-lt"/>
                        </a:rPr>
                        <a:t> 	</a:t>
                      </a:r>
                    </a:p>
                  </a:txBody>
                  <a:tcPr/>
                </a:tc>
                <a:tc>
                  <a:txBody>
                    <a:bodyPr/>
                    <a:lstStyle/>
                    <a:p>
                      <a:pPr marR="0" rtl="0"/>
                      <a:r>
                        <a:rPr lang="en-US" sz="1400" b="0" i="0" u="none" strike="noStrike" baseline="0" dirty="0" smtClean="0">
                          <a:solidFill>
                            <a:srgbClr val="000000"/>
                          </a:solidFill>
                          <a:latin typeface="+mj-lt"/>
                        </a:rPr>
                        <a:t>8% of total Australian assets </a:t>
                      </a:r>
                    </a:p>
                  </a:txBody>
                  <a:tcPr/>
                </a:tc>
              </a:tr>
              <a:tr h="370840">
                <a:tc>
                  <a:txBody>
                    <a:bodyPr/>
                    <a:lstStyle/>
                    <a:p>
                      <a:pPr marR="0" rtl="0"/>
                      <a:r>
                        <a:rPr lang="de-DE" sz="1400" b="0" i="0" u="none" strike="noStrike" baseline="0" dirty="0" err="1" smtClean="0">
                          <a:solidFill>
                            <a:srgbClr val="000000"/>
                          </a:solidFill>
                          <a:latin typeface="+mj-lt"/>
                        </a:rPr>
                        <a:t>Belgium</a:t>
                      </a:r>
                      <a:r>
                        <a:rPr lang="de-DE" sz="1400" b="0" i="0" u="none" strike="noStrike" baseline="0" dirty="0" smtClean="0">
                          <a:solidFill>
                            <a:srgbClr val="000000"/>
                          </a:solidFill>
                          <a:latin typeface="+mj-lt"/>
                        </a:rPr>
                        <a:t> 	</a:t>
                      </a:r>
                    </a:p>
                  </a:txBody>
                  <a:tcPr/>
                </a:tc>
                <a:tc>
                  <a:txBody>
                    <a:bodyPr/>
                    <a:lstStyle/>
                    <a:p>
                      <a:pPr marR="0" rtl="0"/>
                      <a:r>
                        <a:rPr lang="en-US" sz="1400" b="0" i="0" u="none" strike="noStrike" baseline="0" dirty="0" smtClean="0">
                          <a:solidFill>
                            <a:srgbClr val="000000"/>
                          </a:solidFill>
                          <a:latin typeface="+mj-lt"/>
                        </a:rPr>
                        <a:t>Maximum amount is capped at 8% of issuer total assets </a:t>
                      </a:r>
                      <a:endParaRPr lang="de-DE" sz="1400" b="0" i="0" u="none" strike="noStrike" baseline="0" dirty="0" smtClean="0">
                        <a:solidFill>
                          <a:srgbClr val="000000"/>
                        </a:solidFill>
                        <a:latin typeface="+mj-lt"/>
                      </a:endParaRPr>
                    </a:p>
                  </a:txBody>
                  <a:tcPr/>
                </a:tc>
              </a:tr>
              <a:tr h="370840">
                <a:tc>
                  <a:txBody>
                    <a:bodyPr/>
                    <a:lstStyle/>
                    <a:p>
                      <a:pPr marR="0" rtl="0"/>
                      <a:r>
                        <a:rPr lang="de-DE" sz="1400" b="0" i="0" u="none" strike="noStrike" baseline="0" dirty="0" smtClean="0">
                          <a:solidFill>
                            <a:srgbClr val="000000"/>
                          </a:solidFill>
                          <a:latin typeface="+mj-lt"/>
                        </a:rPr>
                        <a:t>Canada 	</a:t>
                      </a:r>
                    </a:p>
                  </a:txBody>
                  <a:tcPr/>
                </a:tc>
                <a:tc>
                  <a:txBody>
                    <a:bodyPr/>
                    <a:lstStyle/>
                    <a:p>
                      <a:pPr marR="0" rtl="0"/>
                      <a:r>
                        <a:rPr lang="de-DE" sz="1400" b="0" i="0" u="none" strike="noStrike" baseline="0" dirty="0" smtClean="0">
                          <a:solidFill>
                            <a:srgbClr val="000000"/>
                          </a:solidFill>
                          <a:latin typeface="+mj-lt"/>
                        </a:rPr>
                        <a:t>4% </a:t>
                      </a:r>
                      <a:r>
                        <a:rPr lang="de-DE" sz="1400" b="0" i="0" u="none" strike="noStrike" baseline="0" dirty="0" err="1" smtClean="0">
                          <a:solidFill>
                            <a:srgbClr val="000000"/>
                          </a:solidFill>
                          <a:latin typeface="+mj-lt"/>
                        </a:rPr>
                        <a:t>of</a:t>
                      </a:r>
                      <a:r>
                        <a:rPr lang="de-DE" sz="1400" b="0" i="0" u="none" strike="noStrike" baseline="0" dirty="0" smtClean="0">
                          <a:solidFill>
                            <a:srgbClr val="000000"/>
                          </a:solidFill>
                          <a:latin typeface="+mj-lt"/>
                        </a:rPr>
                        <a:t> total </a:t>
                      </a:r>
                      <a:r>
                        <a:rPr lang="de-DE" sz="1400" b="0" i="0" u="none" strike="noStrike" baseline="0" dirty="0" err="1" smtClean="0">
                          <a:solidFill>
                            <a:srgbClr val="000000"/>
                          </a:solidFill>
                          <a:latin typeface="+mj-lt"/>
                        </a:rPr>
                        <a:t>assets</a:t>
                      </a:r>
                      <a:endParaRPr lang="de-DE" sz="1400" b="0" i="0" u="none" strike="noStrike" baseline="0" dirty="0" smtClean="0">
                        <a:solidFill>
                          <a:srgbClr val="000000"/>
                        </a:solidFill>
                        <a:latin typeface="+mj-lt"/>
                      </a:endParaRPr>
                    </a:p>
                  </a:txBody>
                  <a:tcPr/>
                </a:tc>
              </a:tr>
              <a:tr h="370840">
                <a:tc>
                  <a:txBody>
                    <a:bodyPr/>
                    <a:lstStyle/>
                    <a:p>
                      <a:pPr marR="0" rtl="0"/>
                      <a:r>
                        <a:rPr lang="de-DE" sz="1400" b="0" i="0" u="none" strike="noStrike" baseline="0" dirty="0" err="1" smtClean="0">
                          <a:solidFill>
                            <a:srgbClr val="000000"/>
                          </a:solidFill>
                          <a:latin typeface="+mj-lt"/>
                        </a:rPr>
                        <a:t>Greece</a:t>
                      </a:r>
                      <a:r>
                        <a:rPr lang="de-DE" sz="1400" b="0" i="0" u="none" strike="noStrike" baseline="0" dirty="0" smtClean="0">
                          <a:solidFill>
                            <a:srgbClr val="000000"/>
                          </a:solidFill>
                          <a:latin typeface="+mj-lt"/>
                        </a:rPr>
                        <a:t> 	</a:t>
                      </a:r>
                    </a:p>
                  </a:txBody>
                  <a:tcPr/>
                </a:tc>
                <a:tc>
                  <a:txBody>
                    <a:bodyPr/>
                    <a:lstStyle/>
                    <a:p>
                      <a:pPr marR="0" rtl="0"/>
                      <a:r>
                        <a:rPr lang="en-US" sz="1400" b="0" i="0" u="none" strike="noStrike" baseline="0" dirty="0" smtClean="0">
                          <a:solidFill>
                            <a:srgbClr val="000000"/>
                          </a:solidFill>
                          <a:latin typeface="+mj-lt"/>
                        </a:rPr>
                        <a:t>20% of total unencumbered assets </a:t>
                      </a:r>
                    </a:p>
                  </a:txBody>
                  <a:tcPr/>
                </a:tc>
              </a:tr>
              <a:tr h="370840">
                <a:tc>
                  <a:txBody>
                    <a:bodyPr/>
                    <a:lstStyle/>
                    <a:p>
                      <a:pPr marR="0" rtl="0"/>
                      <a:r>
                        <a:rPr lang="de-DE" sz="1400" b="0" i="0" u="none" strike="noStrike" baseline="0" dirty="0" err="1" smtClean="0">
                          <a:solidFill>
                            <a:srgbClr val="000000"/>
                          </a:solidFill>
                          <a:latin typeface="+mj-lt"/>
                        </a:rPr>
                        <a:t>Italy</a:t>
                      </a:r>
                      <a:r>
                        <a:rPr lang="de-DE" sz="1400" b="0" i="0" u="none" strike="noStrike" baseline="0" dirty="0" smtClean="0">
                          <a:solidFill>
                            <a:srgbClr val="000000"/>
                          </a:solidFill>
                          <a:latin typeface="+mj-lt"/>
                        </a:rPr>
                        <a:t> 	</a:t>
                      </a:r>
                    </a:p>
                    <a:p>
                      <a:pPr rtl="0"/>
                      <a:endParaRPr lang="de-DE" sz="1400" b="0" i="0" u="none" strike="noStrike" baseline="0" dirty="0" smtClean="0">
                        <a:solidFill>
                          <a:srgbClr val="000000"/>
                        </a:solidFill>
                        <a:latin typeface="+mj-lt"/>
                      </a:endParaRPr>
                    </a:p>
                  </a:txBody>
                  <a:tcPr/>
                </a:tc>
                <a:tc>
                  <a:txBody>
                    <a:bodyPr/>
                    <a:lstStyle/>
                    <a:p>
                      <a:pPr marR="0" rtl="0"/>
                      <a:r>
                        <a:rPr lang="en-US" sz="1400" b="0" i="0" u="none" strike="noStrike" baseline="0" dirty="0" smtClean="0">
                          <a:solidFill>
                            <a:srgbClr val="000000"/>
                          </a:solidFill>
                          <a:latin typeface="+mj-lt"/>
                        </a:rPr>
                        <a:t>Issuance limited to a percentage of eligible cover assets. Limits are based on </a:t>
                      </a:r>
                      <a:r>
                        <a:rPr lang="en-US" sz="1400" b="0" i="0" u="none" strike="noStrike" baseline="0" dirty="0" err="1" smtClean="0">
                          <a:solidFill>
                            <a:srgbClr val="000000"/>
                          </a:solidFill>
                          <a:latin typeface="+mj-lt"/>
                        </a:rPr>
                        <a:t>capitalisation</a:t>
                      </a:r>
                      <a:r>
                        <a:rPr lang="en-US" sz="1400" b="0" i="0" u="none" strike="noStrike" baseline="0" dirty="0" smtClean="0">
                          <a:solidFill>
                            <a:srgbClr val="000000"/>
                          </a:solidFill>
                          <a:latin typeface="+mj-lt"/>
                        </a:rPr>
                        <a:t> of the institution however (no limit if tier 1 &gt;11% + tier 2 &gt; 7%)</a:t>
                      </a:r>
                      <a:endParaRPr lang="de-DE" sz="1400" b="0" i="0" u="none" strike="noStrike" baseline="0" dirty="0" smtClean="0">
                        <a:solidFill>
                          <a:srgbClr val="000000"/>
                        </a:solidFill>
                        <a:latin typeface="+mj-lt"/>
                      </a:endParaRPr>
                    </a:p>
                  </a:txBody>
                  <a:tcPr/>
                </a:tc>
              </a:tr>
              <a:tr h="370840">
                <a:tc>
                  <a:txBody>
                    <a:bodyPr/>
                    <a:lstStyle/>
                    <a:p>
                      <a:pPr marR="0" rtl="0"/>
                      <a:r>
                        <a:rPr lang="de-DE" sz="1400" b="0" i="0" u="none" strike="noStrike" baseline="0" dirty="0" err="1" smtClean="0">
                          <a:solidFill>
                            <a:srgbClr val="000000"/>
                          </a:solidFill>
                          <a:latin typeface="+mj-lt"/>
                        </a:rPr>
                        <a:t>Netherlands</a:t>
                      </a:r>
                      <a:r>
                        <a:rPr lang="de-DE" sz="1400" b="0" i="0" u="none" strike="noStrike" baseline="0" dirty="0" smtClean="0">
                          <a:solidFill>
                            <a:srgbClr val="000000"/>
                          </a:solidFill>
                          <a:latin typeface="+mj-lt"/>
                        </a:rPr>
                        <a:t> 	</a:t>
                      </a:r>
                    </a:p>
                  </a:txBody>
                  <a:tcPr/>
                </a:tc>
                <a:tc>
                  <a:txBody>
                    <a:bodyPr/>
                    <a:lstStyle/>
                    <a:p>
                      <a:pPr marR="0" rtl="0"/>
                      <a:r>
                        <a:rPr lang="en-US" sz="1400" b="0" i="0" u="none" strike="noStrike" baseline="0" dirty="0" smtClean="0">
                          <a:solidFill>
                            <a:srgbClr val="000000"/>
                          </a:solidFill>
                          <a:latin typeface="+mj-lt"/>
                        </a:rPr>
                        <a:t>Ratio between covered bonds to total assets has to be "healthy", DNB decides on a case by case basis 	</a:t>
                      </a:r>
                      <a:endParaRPr lang="de-DE" sz="1400" b="0" i="0" u="none" strike="noStrike" baseline="0" dirty="0" smtClean="0">
                        <a:solidFill>
                          <a:srgbClr val="000000"/>
                        </a:solidFill>
                        <a:latin typeface="+mj-lt"/>
                      </a:endParaRPr>
                    </a:p>
                  </a:txBody>
                  <a:tcPr/>
                </a:tc>
              </a:tr>
              <a:tr h="370840">
                <a:tc>
                  <a:txBody>
                    <a:bodyPr/>
                    <a:lstStyle/>
                    <a:p>
                      <a:pPr marR="0" rtl="0"/>
                      <a:r>
                        <a:rPr lang="de-DE" sz="1400" b="0" i="0" u="none" strike="noStrike" baseline="0" dirty="0" smtClean="0">
                          <a:solidFill>
                            <a:srgbClr val="000000"/>
                          </a:solidFill>
                          <a:latin typeface="+mj-lt"/>
                        </a:rPr>
                        <a:t>New </a:t>
                      </a:r>
                      <a:r>
                        <a:rPr lang="de-DE" sz="1400" b="0" i="0" u="none" strike="noStrike" baseline="0" dirty="0" err="1" smtClean="0">
                          <a:solidFill>
                            <a:srgbClr val="000000"/>
                          </a:solidFill>
                          <a:latin typeface="+mj-lt"/>
                        </a:rPr>
                        <a:t>Zealand</a:t>
                      </a:r>
                      <a:r>
                        <a:rPr lang="de-DE" sz="1400" b="0" i="0" u="none" strike="noStrike" baseline="0" dirty="0" smtClean="0">
                          <a:solidFill>
                            <a:srgbClr val="000000"/>
                          </a:solidFill>
                          <a:latin typeface="+mj-lt"/>
                        </a:rPr>
                        <a:t> </a:t>
                      </a:r>
                    </a:p>
                  </a:txBody>
                  <a:tcPr/>
                </a:tc>
                <a:tc>
                  <a:txBody>
                    <a:bodyPr/>
                    <a:lstStyle/>
                    <a:p>
                      <a:pPr marR="0" rtl="0"/>
                      <a:r>
                        <a:rPr lang="en-US" sz="1400" b="0" i="0" u="none" strike="noStrike" baseline="0" dirty="0" smtClean="0">
                          <a:solidFill>
                            <a:srgbClr val="000000"/>
                          </a:solidFill>
                          <a:latin typeface="+mj-lt"/>
                        </a:rPr>
                        <a:t>10% issuance limit on the proportion of a New Zealand bank’s assets that may be encumbered in </a:t>
                      </a:r>
                      <a:r>
                        <a:rPr lang="en-US" sz="1400" b="0" i="0" u="none" strike="noStrike" baseline="0" dirty="0" err="1" smtClean="0">
                          <a:solidFill>
                            <a:srgbClr val="000000"/>
                          </a:solidFill>
                          <a:latin typeface="+mj-lt"/>
                        </a:rPr>
                        <a:t>favour</a:t>
                      </a:r>
                      <a:r>
                        <a:rPr lang="en-US" sz="1400" b="0" i="0" u="none" strike="noStrike" baseline="0" dirty="0" smtClean="0">
                          <a:solidFill>
                            <a:srgbClr val="000000"/>
                          </a:solidFill>
                          <a:latin typeface="+mj-lt"/>
                        </a:rPr>
                        <a:t> of covered bonds 	</a:t>
                      </a:r>
                      <a:endParaRPr lang="de-DE" sz="1400" b="0" i="0" u="none" strike="noStrike" baseline="0" dirty="0" smtClean="0">
                        <a:solidFill>
                          <a:srgbClr val="000000"/>
                        </a:solidFill>
                        <a:latin typeface="+mj-lt"/>
                      </a:endParaRPr>
                    </a:p>
                  </a:txBody>
                  <a:tcPr/>
                </a:tc>
              </a:tr>
              <a:tr h="412432">
                <a:tc>
                  <a:txBody>
                    <a:bodyPr/>
                    <a:lstStyle/>
                    <a:p>
                      <a:pPr rtl="0"/>
                      <a:r>
                        <a:rPr lang="de-DE" sz="1400" b="0" i="0" u="none" strike="noStrike" baseline="0" dirty="0" smtClean="0">
                          <a:solidFill>
                            <a:srgbClr val="000000"/>
                          </a:solidFill>
                          <a:latin typeface="+mj-lt"/>
                        </a:rPr>
                        <a:t>US </a:t>
                      </a:r>
                    </a:p>
                  </a:txBody>
                  <a:tcPr/>
                </a:tc>
                <a:tc>
                  <a:txBody>
                    <a:bodyPr/>
                    <a:lstStyle/>
                    <a:p>
                      <a:pPr marR="0" rtl="0"/>
                      <a:r>
                        <a:rPr lang="en-US" sz="1400" b="0" i="0" u="none" strike="noStrike" baseline="0" dirty="0" smtClean="0">
                          <a:solidFill>
                            <a:srgbClr val="000000"/>
                          </a:solidFill>
                          <a:latin typeface="+mj-lt"/>
                        </a:rPr>
                        <a:t>According to the FDIC's Covered Bond Policy Statement and the US Treasury's Best Practice Guide: 4% of total liabilities 	</a:t>
                      </a:r>
                      <a:endParaRPr lang="de-DE" sz="1400" b="0" i="0" u="none" strike="noStrike" baseline="0" dirty="0" smtClean="0">
                        <a:solidFill>
                          <a:srgbClr val="000000"/>
                        </a:solidFill>
                        <a:latin typeface="+mj-lt"/>
                      </a:endParaRPr>
                    </a:p>
                  </a:txBody>
                  <a:tcPr/>
                </a:tc>
              </a:tr>
            </a:tbl>
          </a:graphicData>
        </a:graphic>
      </p:graphicFrame>
      <p:sp>
        <p:nvSpPr>
          <p:cNvPr id="5" name="Textplatzhalter 3"/>
          <p:cNvSpPr>
            <a:spLocks noGrp="1"/>
          </p:cNvSpPr>
          <p:nvPr>
            <p:ph type="body" sz="quarter" idx="4294967295"/>
          </p:nvPr>
        </p:nvSpPr>
        <p:spPr>
          <a:xfrm>
            <a:off x="450000" y="1147738"/>
            <a:ext cx="8226456" cy="409054"/>
          </a:xfrm>
          <a:prstGeom prst="rect">
            <a:avLst/>
          </a:prstGeom>
        </p:spPr>
        <p:txBody>
          <a:bodyPr/>
          <a:lstStyle/>
          <a:p>
            <a:pPr algn="ctr"/>
            <a:r>
              <a:rPr lang="en-US" sz="2000" dirty="0" smtClean="0">
                <a:solidFill>
                  <a:schemeClr val="tx1"/>
                </a:solidFill>
              </a:rPr>
              <a:t>National regulations on asset encumbrance regarding covered bonds:</a:t>
            </a:r>
            <a:endParaRPr lang="en-US" sz="2000" dirty="0">
              <a:solidFill>
                <a:schemeClr val="tx1"/>
              </a:solidFill>
            </a:endParaRPr>
          </a:p>
        </p:txBody>
      </p:sp>
    </p:spTree>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1026" name="Picture 2"/>
          <p:cNvPicPr>
            <a:picLocks noChangeAspect="1" noChangeArrowheads="1"/>
          </p:cNvPicPr>
          <p:nvPr/>
        </p:nvPicPr>
        <p:blipFill>
          <a:blip r:embed="rId2" cstate="print"/>
          <a:srcRect/>
          <a:stretch>
            <a:fillRect/>
          </a:stretch>
        </p:blipFill>
        <p:spPr bwMode="auto">
          <a:xfrm>
            <a:off x="179512" y="1988840"/>
            <a:ext cx="8712968" cy="4608512"/>
          </a:xfrm>
          <a:prstGeom prst="rect">
            <a:avLst/>
          </a:prstGeom>
          <a:noFill/>
          <a:ln w="9525">
            <a:noFill/>
            <a:miter lim="800000"/>
            <a:headEnd/>
            <a:tailEnd/>
          </a:ln>
        </p:spPr>
      </p:pic>
      <p:sp>
        <p:nvSpPr>
          <p:cNvPr id="5" name="Textfeld 4"/>
          <p:cNvSpPr txBox="1"/>
          <p:nvPr/>
        </p:nvSpPr>
        <p:spPr>
          <a:xfrm>
            <a:off x="2051720" y="1340768"/>
            <a:ext cx="4914038" cy="400110"/>
          </a:xfrm>
          <a:prstGeom prst="rect">
            <a:avLst/>
          </a:prstGeom>
          <a:noFill/>
        </p:spPr>
        <p:txBody>
          <a:bodyPr wrap="none" rtlCol="0">
            <a:spAutoFit/>
          </a:bodyPr>
          <a:lstStyle/>
          <a:p>
            <a:r>
              <a:rPr lang="en-GB" sz="2000" dirty="0" smtClean="0">
                <a:latin typeface="+mn-lt"/>
              </a:rPr>
              <a:t>EBA ITS on asset encumbrance reporting</a:t>
            </a:r>
            <a:endParaRPr lang="en-GB" sz="2000" dirty="0">
              <a:latin typeface="+mn-lt"/>
            </a:endParaRPr>
          </a:p>
        </p:txBody>
      </p:sp>
    </p:spTree>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3074" name="Picture 2"/>
          <p:cNvPicPr>
            <a:picLocks noChangeAspect="1" noChangeArrowheads="1"/>
          </p:cNvPicPr>
          <p:nvPr/>
        </p:nvPicPr>
        <p:blipFill>
          <a:blip r:embed="rId2" cstate="print"/>
          <a:srcRect/>
          <a:stretch>
            <a:fillRect/>
          </a:stretch>
        </p:blipFill>
        <p:spPr bwMode="auto">
          <a:xfrm>
            <a:off x="1" y="1700808"/>
            <a:ext cx="9144000" cy="4896544"/>
          </a:xfrm>
          <a:prstGeom prst="rect">
            <a:avLst/>
          </a:prstGeom>
          <a:noFill/>
          <a:ln w="9525">
            <a:noFill/>
            <a:miter lim="800000"/>
            <a:headEnd/>
            <a:tailEnd/>
          </a:ln>
        </p:spPr>
      </p:pic>
      <p:sp>
        <p:nvSpPr>
          <p:cNvPr id="5" name="Textfeld 4"/>
          <p:cNvSpPr txBox="1"/>
          <p:nvPr/>
        </p:nvSpPr>
        <p:spPr>
          <a:xfrm>
            <a:off x="2051720" y="1196752"/>
            <a:ext cx="4914038" cy="400110"/>
          </a:xfrm>
          <a:prstGeom prst="rect">
            <a:avLst/>
          </a:prstGeom>
          <a:noFill/>
        </p:spPr>
        <p:txBody>
          <a:bodyPr wrap="none" rtlCol="0">
            <a:spAutoFit/>
          </a:bodyPr>
          <a:lstStyle/>
          <a:p>
            <a:r>
              <a:rPr lang="en-GB" sz="2000" dirty="0" smtClean="0">
                <a:latin typeface="+mn-lt"/>
              </a:rPr>
              <a:t>EBA ITS on asset encumbrance reporting</a:t>
            </a:r>
            <a:endParaRPr lang="en-GB" sz="2000" dirty="0">
              <a:latin typeface="+mn-lt"/>
            </a:endParaRPr>
          </a:p>
        </p:txBody>
      </p:sp>
    </p:spTree>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2050" name="Picture 2"/>
          <p:cNvPicPr>
            <a:picLocks noChangeAspect="1" noChangeArrowheads="1"/>
          </p:cNvPicPr>
          <p:nvPr/>
        </p:nvPicPr>
        <p:blipFill>
          <a:blip r:embed="rId2" cstate="print"/>
          <a:srcRect/>
          <a:stretch>
            <a:fillRect/>
          </a:stretch>
        </p:blipFill>
        <p:spPr bwMode="auto">
          <a:xfrm>
            <a:off x="0" y="2420888"/>
            <a:ext cx="9144000" cy="3384376"/>
          </a:xfrm>
          <a:prstGeom prst="rect">
            <a:avLst/>
          </a:prstGeom>
          <a:noFill/>
          <a:ln w="9525">
            <a:noFill/>
            <a:miter lim="800000"/>
            <a:headEnd/>
            <a:tailEnd/>
          </a:ln>
        </p:spPr>
      </p:pic>
      <p:sp>
        <p:nvSpPr>
          <p:cNvPr id="5" name="Textfeld 4"/>
          <p:cNvSpPr txBox="1"/>
          <p:nvPr/>
        </p:nvSpPr>
        <p:spPr>
          <a:xfrm>
            <a:off x="2051720" y="1516722"/>
            <a:ext cx="4914038" cy="400110"/>
          </a:xfrm>
          <a:prstGeom prst="rect">
            <a:avLst/>
          </a:prstGeom>
          <a:noFill/>
        </p:spPr>
        <p:txBody>
          <a:bodyPr wrap="none" rtlCol="0">
            <a:spAutoFit/>
          </a:bodyPr>
          <a:lstStyle/>
          <a:p>
            <a:r>
              <a:rPr lang="en-GB" sz="2000" dirty="0" smtClean="0">
                <a:latin typeface="+mn-lt"/>
              </a:rPr>
              <a:t>EBA ITS on asset encumbrance reporting</a:t>
            </a:r>
            <a:endParaRPr lang="en-GB" sz="2000" dirty="0">
              <a:latin typeface="+mn-lt"/>
            </a:endParaRPr>
          </a:p>
        </p:txBody>
      </p:sp>
    </p:spTree>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098" name="Picture 2"/>
          <p:cNvPicPr>
            <a:picLocks noChangeAspect="1" noChangeArrowheads="1"/>
          </p:cNvPicPr>
          <p:nvPr/>
        </p:nvPicPr>
        <p:blipFill>
          <a:blip r:embed="rId2" cstate="print"/>
          <a:srcRect/>
          <a:stretch>
            <a:fillRect/>
          </a:stretch>
        </p:blipFill>
        <p:spPr bwMode="auto">
          <a:xfrm>
            <a:off x="1259632" y="1556792"/>
            <a:ext cx="6476578" cy="4968552"/>
          </a:xfrm>
          <a:prstGeom prst="rect">
            <a:avLst/>
          </a:prstGeom>
          <a:noFill/>
          <a:ln w="9525">
            <a:noFill/>
            <a:miter lim="800000"/>
            <a:headEnd/>
            <a:tailEnd/>
          </a:ln>
        </p:spPr>
      </p:pic>
      <p:sp>
        <p:nvSpPr>
          <p:cNvPr id="5" name="Textfeld 4"/>
          <p:cNvSpPr txBox="1"/>
          <p:nvPr/>
        </p:nvSpPr>
        <p:spPr>
          <a:xfrm>
            <a:off x="1763688" y="1052736"/>
            <a:ext cx="5625514" cy="400110"/>
          </a:xfrm>
          <a:prstGeom prst="rect">
            <a:avLst/>
          </a:prstGeom>
          <a:noFill/>
        </p:spPr>
        <p:txBody>
          <a:bodyPr wrap="none" rtlCol="0">
            <a:spAutoFit/>
          </a:bodyPr>
          <a:lstStyle/>
          <a:p>
            <a:r>
              <a:rPr lang="en-GB" sz="2000" dirty="0" smtClean="0">
                <a:latin typeface="+mn-lt"/>
              </a:rPr>
              <a:t>EBA </a:t>
            </a:r>
            <a:r>
              <a:rPr lang="en-GB" sz="2000" dirty="0" smtClean="0">
                <a:latin typeface="+mn-lt"/>
              </a:rPr>
              <a:t>draft ITS </a:t>
            </a:r>
            <a:r>
              <a:rPr lang="en-GB" sz="2000" dirty="0" smtClean="0">
                <a:latin typeface="+mn-lt"/>
              </a:rPr>
              <a:t>on asset encumbrance disclosure</a:t>
            </a:r>
            <a:endParaRPr lang="en-GB" sz="2000" dirty="0">
              <a:latin typeface="+mn-lt"/>
            </a:endParaRPr>
          </a:p>
        </p:txBody>
      </p:sp>
    </p:spTree>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xfrm>
            <a:off x="450000" y="1800000"/>
            <a:ext cx="8298464" cy="4653336"/>
          </a:xfrm>
        </p:spPr>
        <p:txBody>
          <a:bodyPr/>
          <a:lstStyle/>
          <a:p>
            <a:pPr>
              <a:buFont typeface="Arial" pitchFamily="34" charset="0"/>
              <a:buChar char="•"/>
            </a:pPr>
            <a:r>
              <a:rPr lang="en-GB" sz="1800" dirty="0" smtClean="0"/>
              <a:t>ESRB recommendation ‚E‘ on funding of credit institutions of 20 December 2012 requests</a:t>
            </a:r>
          </a:p>
          <a:p>
            <a:pPr marL="689663" lvl="2" indent="-342000">
              <a:lnSpc>
                <a:spcPct val="100000"/>
              </a:lnSpc>
              <a:spcBef>
                <a:spcPts val="300"/>
              </a:spcBef>
              <a:spcAft>
                <a:spcPts val="300"/>
              </a:spcAft>
              <a:buFont typeface="Symbol" pitchFamily="18" charset="2"/>
              <a:buChar char="-"/>
            </a:pPr>
            <a:r>
              <a:rPr lang="en-GB" sz="1400" dirty="0" smtClean="0"/>
              <a:t>national supervisory authorities to identify best practices regarding covered bonds and to encourage harmonisation of their national frameworks</a:t>
            </a:r>
          </a:p>
          <a:p>
            <a:pPr marL="689663" lvl="2" indent="-342000">
              <a:lnSpc>
                <a:spcPct val="100000"/>
              </a:lnSpc>
              <a:spcBef>
                <a:spcPts val="300"/>
              </a:spcBef>
              <a:spcAft>
                <a:spcPts val="300"/>
              </a:spcAft>
              <a:buFont typeface="Symbol" pitchFamily="18" charset="2"/>
              <a:buChar char="-"/>
            </a:pPr>
            <a:r>
              <a:rPr lang="en-GB" sz="1400" dirty="0" smtClean="0"/>
              <a:t>EBA to deliver by 31 December 2015 a report to the ESRB and to the Council containing an assessment of the functioning of the framework for covered bonds under the best practice principles and its view on recommended further action if deemed desirable</a:t>
            </a:r>
          </a:p>
          <a:p>
            <a:pPr>
              <a:buFont typeface="Arial" pitchFamily="34" charset="0"/>
              <a:buChar char="•"/>
            </a:pPr>
            <a:r>
              <a:rPr lang="en-GB" sz="1800" dirty="0" smtClean="0"/>
              <a:t>Green Paper on Long Term Financing of the European Economy of 25 March 2013 raised the question about</a:t>
            </a:r>
          </a:p>
          <a:p>
            <a:pPr marL="689663" lvl="2" indent="-342000">
              <a:lnSpc>
                <a:spcPct val="100000"/>
              </a:lnSpc>
              <a:spcBef>
                <a:spcPts val="300"/>
              </a:spcBef>
              <a:spcAft>
                <a:spcPts val="300"/>
              </a:spcAft>
              <a:buFont typeface="Symbol" pitchFamily="18" charset="2"/>
              <a:buChar char="-"/>
            </a:pPr>
            <a:r>
              <a:rPr lang="en-GB" sz="1400" dirty="0" smtClean="0"/>
              <a:t>“the pros and cons of developing a more harmonised framework for covered bonds? What elements could compose this framework?”</a:t>
            </a:r>
          </a:p>
          <a:p>
            <a:pPr>
              <a:buFont typeface="Arial" pitchFamily="34" charset="0"/>
              <a:buChar char="•"/>
            </a:pPr>
            <a:r>
              <a:rPr lang="en-GB" sz="1800" dirty="0" smtClean="0"/>
              <a:t>COM Communication on Long-Term Financing of the European Community due to be published on 12 March 2014 stipulates that the Commission</a:t>
            </a:r>
          </a:p>
          <a:p>
            <a:pPr marL="689663" lvl="2" indent="-342000">
              <a:lnSpc>
                <a:spcPct val="100000"/>
              </a:lnSpc>
              <a:spcBef>
                <a:spcPts val="300"/>
              </a:spcBef>
              <a:spcAft>
                <a:spcPts val="300"/>
              </a:spcAft>
              <a:buFont typeface="Symbol" pitchFamily="18" charset="2"/>
              <a:buChar char="-"/>
            </a:pPr>
            <a:r>
              <a:rPr lang="en-GB" sz="1400" dirty="0" smtClean="0"/>
              <a:t>will undertake by mid-2015 an impact assessment on the merits of introducing an EU framework for covered bonds based on the findings of the review of the covered bond treatment in the CRR</a:t>
            </a:r>
            <a:endParaRPr lang="en-GB" sz="1400" dirty="0"/>
          </a:p>
        </p:txBody>
      </p:sp>
      <p:sp>
        <p:nvSpPr>
          <p:cNvPr id="4" name="Textfeld 3"/>
          <p:cNvSpPr txBox="1"/>
          <p:nvPr/>
        </p:nvSpPr>
        <p:spPr>
          <a:xfrm>
            <a:off x="2051720" y="1196752"/>
            <a:ext cx="5314275" cy="400110"/>
          </a:xfrm>
          <a:prstGeom prst="rect">
            <a:avLst/>
          </a:prstGeom>
          <a:noFill/>
        </p:spPr>
        <p:txBody>
          <a:bodyPr wrap="none" rtlCol="0">
            <a:spAutoFit/>
          </a:bodyPr>
          <a:lstStyle/>
          <a:p>
            <a:r>
              <a:rPr lang="en-GB" sz="2000" dirty="0" smtClean="0">
                <a:latin typeface="+mn-lt"/>
              </a:rPr>
              <a:t>Harmonisation of Covered Bond Frameworks</a:t>
            </a:r>
            <a:endParaRPr lang="en-GB" sz="2000" dirty="0">
              <a:latin typeface="+mn-lt"/>
            </a:endParaRPr>
          </a:p>
        </p:txBody>
      </p:sp>
    </p:spTree>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xfrm>
            <a:off x="450000" y="1916832"/>
            <a:ext cx="7920000" cy="4536504"/>
          </a:xfrm>
        </p:spPr>
        <p:txBody>
          <a:bodyPr/>
          <a:lstStyle/>
          <a:p>
            <a:pPr marL="342900" lvl="1" indent="-342900">
              <a:lnSpc>
                <a:spcPct val="100000"/>
              </a:lnSpc>
              <a:spcBef>
                <a:spcPct val="20000"/>
              </a:spcBef>
              <a:spcAft>
                <a:spcPct val="40000"/>
              </a:spcAft>
              <a:buFont typeface="Arial" pitchFamily="34" charset="0"/>
              <a:buChar char="•"/>
            </a:pPr>
            <a:r>
              <a:rPr lang="en-GB" dirty="0" smtClean="0"/>
              <a:t>EBA is currently conducting a Covered Bond review in accordance with Art. 503 CRR in order to assess if the risk weights for CBs laid down in Article 129 CRR are adequate and weather the criteria are </a:t>
            </a:r>
            <a:r>
              <a:rPr lang="en-GB" dirty="0" smtClean="0"/>
              <a:t>appropriate</a:t>
            </a:r>
          </a:p>
          <a:p>
            <a:pPr marL="690563" lvl="2" indent="-342900">
              <a:lnSpc>
                <a:spcPct val="100000"/>
              </a:lnSpc>
              <a:spcBef>
                <a:spcPct val="20000"/>
              </a:spcBef>
              <a:spcAft>
                <a:spcPct val="40000"/>
              </a:spcAft>
              <a:buFont typeface="Symbol" pitchFamily="18" charset="2"/>
              <a:buChar char="-"/>
            </a:pPr>
            <a:r>
              <a:rPr lang="en-GB" sz="1400" dirty="0" smtClean="0"/>
              <a:t>This review considers credit quality, eligible collateral, transparency, strengthened supervision, enforceability of preferential rights and bankruptcy segregation aspects</a:t>
            </a:r>
          </a:p>
          <a:p>
            <a:pPr>
              <a:buFont typeface="Arial" pitchFamily="34" charset="0"/>
              <a:buChar char="•"/>
            </a:pPr>
            <a:r>
              <a:rPr lang="en-US" sz="1800" dirty="0" smtClean="0"/>
              <a:t>In order to protect </a:t>
            </a:r>
            <a:r>
              <a:rPr lang="en-US" sz="1800" dirty="0" smtClean="0"/>
              <a:t>covered bonds from future harmful developments and to strengthen the solidity of the </a:t>
            </a:r>
            <a:r>
              <a:rPr lang="en-US" sz="1800" dirty="0" smtClean="0"/>
              <a:t>product, </a:t>
            </a:r>
            <a:r>
              <a:rPr lang="en-US" sz="1800" dirty="0" smtClean="0"/>
              <a:t>a prudent and tailor-made </a:t>
            </a:r>
            <a:r>
              <a:rPr lang="en-GB" sz="1800" dirty="0" smtClean="0"/>
              <a:t>harmonization (minimum harmonisation) of a certain </a:t>
            </a:r>
            <a:r>
              <a:rPr lang="en-US" sz="1800" dirty="0" smtClean="0"/>
              <a:t>number </a:t>
            </a:r>
            <a:r>
              <a:rPr lang="en-US" sz="1800" dirty="0" smtClean="0"/>
              <a:t>of </a:t>
            </a:r>
            <a:r>
              <a:rPr lang="en-US" sz="1800" dirty="0" smtClean="0"/>
              <a:t>principles </a:t>
            </a:r>
            <a:r>
              <a:rPr lang="en-US" sz="1800" dirty="0" smtClean="0"/>
              <a:t>could be </a:t>
            </a:r>
            <a:r>
              <a:rPr lang="en-US" sz="1800" dirty="0" smtClean="0"/>
              <a:t>discussed, e.g.</a:t>
            </a:r>
            <a:endParaRPr lang="de-DE" sz="1800" dirty="0" smtClean="0"/>
          </a:p>
          <a:p>
            <a:pPr marL="689663" lvl="2" indent="-342000">
              <a:lnSpc>
                <a:spcPct val="100000"/>
              </a:lnSpc>
              <a:spcBef>
                <a:spcPts val="300"/>
              </a:spcBef>
              <a:spcAft>
                <a:spcPts val="300"/>
              </a:spcAft>
              <a:buFont typeface="Symbol" pitchFamily="18" charset="2"/>
              <a:buChar char="-"/>
            </a:pPr>
            <a:r>
              <a:rPr lang="en-US" sz="1400" dirty="0" smtClean="0"/>
              <a:t>	eligible asset </a:t>
            </a:r>
            <a:r>
              <a:rPr lang="en-US" sz="1400" dirty="0" smtClean="0"/>
              <a:t>classes </a:t>
            </a:r>
            <a:endParaRPr lang="de-DE" sz="1400" dirty="0" smtClean="0"/>
          </a:p>
          <a:p>
            <a:pPr marL="689663" lvl="2" indent="-342000">
              <a:lnSpc>
                <a:spcPct val="100000"/>
              </a:lnSpc>
              <a:spcBef>
                <a:spcPts val="300"/>
              </a:spcBef>
              <a:spcAft>
                <a:spcPts val="300"/>
              </a:spcAft>
              <a:buFont typeface="Symbol" pitchFamily="18" charset="2"/>
              <a:buChar char="-"/>
            </a:pPr>
            <a:r>
              <a:rPr lang="en-US" sz="1400" dirty="0" smtClean="0"/>
              <a:t>	special public </a:t>
            </a:r>
            <a:r>
              <a:rPr lang="en-US" sz="1400" dirty="0" smtClean="0"/>
              <a:t>supervision </a:t>
            </a:r>
            <a:endParaRPr lang="de-DE" sz="1400" dirty="0" smtClean="0"/>
          </a:p>
          <a:p>
            <a:pPr marL="689663" lvl="2" indent="-342000">
              <a:lnSpc>
                <a:spcPct val="100000"/>
              </a:lnSpc>
              <a:spcBef>
                <a:spcPts val="300"/>
              </a:spcBef>
              <a:spcAft>
                <a:spcPts val="300"/>
              </a:spcAft>
              <a:buFont typeface="Symbol" pitchFamily="18" charset="2"/>
              <a:buChar char="-"/>
            </a:pPr>
            <a:r>
              <a:rPr lang="en-US" sz="1400" dirty="0" smtClean="0"/>
              <a:t>	</a:t>
            </a:r>
            <a:r>
              <a:rPr lang="en-US" sz="1400" dirty="0" smtClean="0"/>
              <a:t>valuation </a:t>
            </a:r>
            <a:endParaRPr lang="de-DE" sz="1400" dirty="0" smtClean="0"/>
          </a:p>
          <a:p>
            <a:pPr marL="689663" lvl="2" indent="-342000">
              <a:lnSpc>
                <a:spcPct val="100000"/>
              </a:lnSpc>
              <a:spcBef>
                <a:spcPts val="300"/>
              </a:spcBef>
              <a:spcAft>
                <a:spcPts val="300"/>
              </a:spcAft>
              <a:buFont typeface="Symbol" pitchFamily="18" charset="2"/>
              <a:buChar char="-"/>
            </a:pPr>
            <a:r>
              <a:rPr lang="en-US" sz="1400" dirty="0" smtClean="0"/>
              <a:t>	transparency and </a:t>
            </a:r>
            <a:endParaRPr lang="de-DE" sz="1400" dirty="0" smtClean="0"/>
          </a:p>
          <a:p>
            <a:pPr marL="689663" lvl="2" indent="-342000">
              <a:lnSpc>
                <a:spcPct val="100000"/>
              </a:lnSpc>
              <a:spcBef>
                <a:spcPts val="300"/>
              </a:spcBef>
              <a:spcAft>
                <a:spcPts val="300"/>
              </a:spcAft>
              <a:buFont typeface="Symbol" pitchFamily="18" charset="2"/>
              <a:buChar char="-"/>
            </a:pPr>
            <a:r>
              <a:rPr lang="en-US" sz="1400" dirty="0" smtClean="0"/>
              <a:t>	bankruptcy remoteness.</a:t>
            </a:r>
            <a:endParaRPr lang="de-DE" sz="1400" dirty="0" smtClean="0"/>
          </a:p>
          <a:p>
            <a:pPr marL="342900" lvl="1" indent="-342900">
              <a:lnSpc>
                <a:spcPct val="100000"/>
              </a:lnSpc>
              <a:spcBef>
                <a:spcPct val="20000"/>
              </a:spcBef>
              <a:spcAft>
                <a:spcPct val="40000"/>
              </a:spcAft>
              <a:buFont typeface="Symbol" pitchFamily="18" charset="2"/>
              <a:buChar char="-"/>
            </a:pPr>
            <a:endParaRPr lang="en-GB" dirty="0" smtClean="0"/>
          </a:p>
          <a:p>
            <a:endParaRPr lang="de-DE" dirty="0"/>
          </a:p>
        </p:txBody>
      </p:sp>
      <p:sp>
        <p:nvSpPr>
          <p:cNvPr id="4" name="Textfeld 3"/>
          <p:cNvSpPr txBox="1"/>
          <p:nvPr/>
        </p:nvSpPr>
        <p:spPr>
          <a:xfrm>
            <a:off x="2051720" y="1228690"/>
            <a:ext cx="5314275" cy="400110"/>
          </a:xfrm>
          <a:prstGeom prst="rect">
            <a:avLst/>
          </a:prstGeom>
          <a:noFill/>
        </p:spPr>
        <p:txBody>
          <a:bodyPr wrap="none" rtlCol="0">
            <a:spAutoFit/>
          </a:bodyPr>
          <a:lstStyle/>
          <a:p>
            <a:r>
              <a:rPr lang="en-GB" sz="2000" dirty="0" smtClean="0">
                <a:latin typeface="+mn-lt"/>
              </a:rPr>
              <a:t>Harmonisation of Covered Bond Frameworks</a:t>
            </a:r>
            <a:endParaRPr lang="en-GB" sz="2000" dirty="0">
              <a:latin typeface="+mn-lt"/>
            </a:endParaRPr>
          </a:p>
        </p:txBody>
      </p:sp>
    </p:spTree>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635000" indent="-358775">
              <a:lnSpc>
                <a:spcPct val="100000"/>
              </a:lnSpc>
            </a:pPr>
            <a:endParaRPr lang="de-DE" sz="1800"/>
          </a:p>
        </p:txBody>
      </p:sp>
      <p:sp>
        <p:nvSpPr>
          <p:cNvPr id="3" name="Rectangle 3"/>
          <p:cNvSpPr txBox="1">
            <a:spLocks noChangeArrowheads="1"/>
          </p:cNvSpPr>
          <p:nvPr/>
        </p:nvSpPr>
        <p:spPr>
          <a:xfrm>
            <a:off x="1331640" y="1844824"/>
            <a:ext cx="6400800" cy="3816424"/>
          </a:xfrm>
          <a:prstGeom prst="rect">
            <a:avLst/>
          </a:prstGeom>
          <a:noFill/>
          <a:extLst>
            <a:ext uri="{91240B29-F687-4F45-9708-019B960494DF}">
              <a14:hiddenLine xmlns:a14="http://schemas.microsoft.com/office/drawing/2010/main" xmlns="" w="9525">
                <a:solidFill>
                  <a:schemeClr val="tx1"/>
                </a:solidFill>
                <a:miter lim="800000"/>
                <a:headEnd/>
                <a:tailEnd/>
              </a14:hiddenLine>
            </a:ext>
          </a:extLst>
        </p:spPr>
        <p:txBody>
          <a:bodyPr/>
          <a:lstStyle>
            <a:lvl1pPr marL="342900" indent="-342900" algn="l" rtl="0" eaLnBrk="1" fontAlgn="base" hangingPunct="1">
              <a:spcBef>
                <a:spcPct val="20000"/>
              </a:spcBef>
              <a:spcAft>
                <a:spcPct val="40000"/>
              </a:spcAft>
              <a:defRPr sz="1600">
                <a:solidFill>
                  <a:schemeClr val="tx1"/>
                </a:solidFill>
                <a:latin typeface="+mn-lt"/>
                <a:ea typeface="ＭＳ Ｐゴシック" pitchFamily="-112" charset="-128"/>
                <a:cs typeface="ＭＳ Ｐゴシック" pitchFamily="-112" charset="-128"/>
              </a:defRPr>
            </a:lvl1pPr>
            <a:lvl2pPr marL="174625" indent="-174625" algn="l" rtl="0" eaLnBrk="1" fontAlgn="base" hangingPunct="1">
              <a:lnSpc>
                <a:spcPct val="80000"/>
              </a:lnSpc>
              <a:spcBef>
                <a:spcPts val="500"/>
              </a:spcBef>
              <a:spcAft>
                <a:spcPts val="500"/>
              </a:spcAft>
              <a:buFont typeface="Wingdings" pitchFamily="2" charset="2"/>
              <a:buChar char="§"/>
              <a:defRPr sz="1600">
                <a:solidFill>
                  <a:schemeClr val="tx1"/>
                </a:solidFill>
                <a:latin typeface="+mn-lt"/>
                <a:ea typeface="ＭＳ Ｐゴシック" pitchFamily="-112" charset="-128"/>
              </a:defRPr>
            </a:lvl2pPr>
            <a:lvl3pPr marL="360363" indent="-185738" algn="l" rtl="0" eaLnBrk="1" fontAlgn="base" hangingPunct="1">
              <a:lnSpc>
                <a:spcPct val="90000"/>
              </a:lnSpc>
              <a:spcBef>
                <a:spcPts val="500"/>
              </a:spcBef>
              <a:spcAft>
                <a:spcPts val="500"/>
              </a:spcAft>
              <a:buChar char="•"/>
              <a:defRPr sz="1600">
                <a:solidFill>
                  <a:schemeClr val="tx1"/>
                </a:solidFill>
                <a:latin typeface="+mn-lt"/>
                <a:ea typeface="ＭＳ Ｐゴシック" pitchFamily="-112" charset="-128"/>
              </a:defRPr>
            </a:lvl3pPr>
            <a:lvl4pPr marL="534988" indent="-174625" algn="l" rtl="0" eaLnBrk="1" fontAlgn="base" hangingPunct="1">
              <a:lnSpc>
                <a:spcPct val="80000"/>
              </a:lnSpc>
              <a:spcBef>
                <a:spcPct val="20000"/>
              </a:spcBef>
              <a:spcAft>
                <a:spcPct val="30000"/>
              </a:spcAft>
              <a:buChar char="–"/>
              <a:defRPr sz="1600">
                <a:solidFill>
                  <a:schemeClr val="tx1"/>
                </a:solidFill>
                <a:latin typeface="+mn-lt"/>
                <a:ea typeface="ＭＳ Ｐゴシック" pitchFamily="-112" charset="-128"/>
              </a:defRPr>
            </a:lvl4pPr>
            <a:lvl5pPr marL="2057400" indent="-228600" algn="l" rtl="0" eaLnBrk="1" fontAlgn="base" hangingPunct="1">
              <a:spcBef>
                <a:spcPct val="20000"/>
              </a:spcBef>
              <a:spcAft>
                <a:spcPct val="0"/>
              </a:spcAft>
              <a:defRPr sz="1600">
                <a:solidFill>
                  <a:schemeClr val="tx1"/>
                </a:solidFill>
                <a:latin typeface="Times New Roman" pitchFamily="18" charset="0"/>
                <a:ea typeface="ＭＳ Ｐゴシック" pitchFamily="-112" charset="-128"/>
              </a:defRPr>
            </a:lvl5pPr>
            <a:lvl6pPr marL="2514600" indent="-228600" algn="l" rtl="0" eaLnBrk="1" fontAlgn="base" hangingPunct="1">
              <a:spcBef>
                <a:spcPct val="20000"/>
              </a:spcBef>
              <a:spcAft>
                <a:spcPct val="0"/>
              </a:spcAft>
              <a:defRPr sz="2000">
                <a:solidFill>
                  <a:schemeClr val="tx1"/>
                </a:solidFill>
                <a:latin typeface="Times New Roman" pitchFamily="18" charset="0"/>
              </a:defRPr>
            </a:lvl6pPr>
            <a:lvl7pPr marL="2971800" indent="-228600" algn="l" rtl="0" eaLnBrk="1" fontAlgn="base" hangingPunct="1">
              <a:spcBef>
                <a:spcPct val="20000"/>
              </a:spcBef>
              <a:spcAft>
                <a:spcPct val="0"/>
              </a:spcAft>
              <a:defRPr sz="2000">
                <a:solidFill>
                  <a:schemeClr val="tx1"/>
                </a:solidFill>
                <a:latin typeface="Times New Roman" pitchFamily="18" charset="0"/>
              </a:defRPr>
            </a:lvl7pPr>
            <a:lvl8pPr marL="3429000" indent="-228600" algn="l" rtl="0" eaLnBrk="1" fontAlgn="base" hangingPunct="1">
              <a:spcBef>
                <a:spcPct val="20000"/>
              </a:spcBef>
              <a:spcAft>
                <a:spcPct val="0"/>
              </a:spcAft>
              <a:defRPr sz="2000">
                <a:solidFill>
                  <a:schemeClr val="tx1"/>
                </a:solidFill>
                <a:latin typeface="Times New Roman" pitchFamily="18" charset="0"/>
              </a:defRPr>
            </a:lvl8pPr>
            <a:lvl9pPr marL="3886200" indent="-228600" algn="l" rtl="0" eaLnBrk="1" fontAlgn="base" hangingPunct="1">
              <a:spcBef>
                <a:spcPct val="20000"/>
              </a:spcBef>
              <a:spcAft>
                <a:spcPct val="0"/>
              </a:spcAft>
              <a:defRPr sz="2000">
                <a:solidFill>
                  <a:schemeClr val="tx1"/>
                </a:solidFill>
                <a:latin typeface="Times New Roman" pitchFamily="18" charset="0"/>
              </a:defRPr>
            </a:lvl9pPr>
          </a:lstStyle>
          <a:p>
            <a:pPr>
              <a:lnSpc>
                <a:spcPct val="90000"/>
              </a:lnSpc>
            </a:pPr>
            <a:r>
              <a:rPr lang="de-DE" sz="1500" b="1" kern="0" dirty="0" smtClean="0"/>
              <a:t>	Verband deutscher Pfandbriefbanken e.V.</a:t>
            </a:r>
          </a:p>
          <a:p>
            <a:pPr>
              <a:lnSpc>
                <a:spcPct val="90000"/>
              </a:lnSpc>
            </a:pPr>
            <a:r>
              <a:rPr lang="de-DE" sz="1500" b="1" kern="0" dirty="0" smtClean="0"/>
              <a:t>	Association </a:t>
            </a:r>
            <a:r>
              <a:rPr lang="de-DE" sz="1500" b="1" kern="0" dirty="0" err="1" smtClean="0"/>
              <a:t>of</a:t>
            </a:r>
            <a:r>
              <a:rPr lang="de-DE" sz="1500" b="1" kern="0" dirty="0" smtClean="0"/>
              <a:t> German Pfandbrief Banks</a:t>
            </a:r>
          </a:p>
          <a:p>
            <a:pPr>
              <a:lnSpc>
                <a:spcPct val="90000"/>
              </a:lnSpc>
            </a:pPr>
            <a:r>
              <a:rPr lang="de-DE" sz="1500" b="1" kern="0" dirty="0" smtClean="0"/>
              <a:t>	</a:t>
            </a:r>
            <a:r>
              <a:rPr lang="de-DE" sz="1500" b="1" kern="0" dirty="0" err="1" smtClean="0"/>
              <a:t>Brussels</a:t>
            </a:r>
            <a:r>
              <a:rPr lang="de-DE" sz="1500" b="1" kern="0" dirty="0" smtClean="0"/>
              <a:t> Office</a:t>
            </a:r>
          </a:p>
          <a:p>
            <a:pPr lvl="3">
              <a:buNone/>
            </a:pPr>
            <a:r>
              <a:rPr lang="de-DE" sz="1500" b="1" kern="0" dirty="0" smtClean="0"/>
              <a:t>Wolfgang Kälberer</a:t>
            </a:r>
          </a:p>
          <a:p>
            <a:r>
              <a:rPr lang="de-DE" sz="1500" kern="0" dirty="0" smtClean="0"/>
              <a:t>	Avenue Michel Ange  13</a:t>
            </a:r>
          </a:p>
          <a:p>
            <a:r>
              <a:rPr lang="de-DE" sz="1500" kern="0" dirty="0" smtClean="0"/>
              <a:t>	1000 </a:t>
            </a:r>
            <a:r>
              <a:rPr lang="de-DE" sz="1500" kern="0" dirty="0" err="1" smtClean="0"/>
              <a:t>Brussels</a:t>
            </a:r>
            <a:endParaRPr lang="de-DE" sz="1500" kern="0" dirty="0" smtClean="0"/>
          </a:p>
          <a:p>
            <a:r>
              <a:rPr lang="de-DE" sz="1500" kern="0" dirty="0" smtClean="0"/>
              <a:t>	Phone +32 2 7324638</a:t>
            </a:r>
          </a:p>
          <a:p>
            <a:r>
              <a:rPr lang="de-DE" sz="1500" kern="0" dirty="0" smtClean="0"/>
              <a:t>	Fax +32 2 7324802</a:t>
            </a:r>
          </a:p>
          <a:p>
            <a:r>
              <a:rPr lang="de-DE" sz="1500" kern="0" dirty="0" smtClean="0"/>
              <a:t>	E-Mail: kaelberer@pfandbrief.de</a:t>
            </a:r>
          </a:p>
          <a:p>
            <a:r>
              <a:rPr lang="de-DE" sz="1500" kern="0" dirty="0" smtClean="0"/>
              <a:t>	Internet: </a:t>
            </a:r>
            <a:r>
              <a:rPr lang="de-DE" sz="1500" kern="0" dirty="0" smtClean="0">
                <a:hlinkClick r:id="rId2"/>
              </a:rPr>
              <a:t>http://www.pfandbrief.de</a:t>
            </a:r>
            <a:r>
              <a:rPr lang="de-DE" sz="1500" kern="0" dirty="0" smtClean="0"/>
              <a:t> / </a:t>
            </a:r>
            <a:r>
              <a:rPr lang="de-DE" sz="1500" kern="0" dirty="0" smtClean="0">
                <a:hlinkClick r:id="rId3"/>
              </a:rPr>
              <a:t>http://www.pfandbrief.org</a:t>
            </a:r>
            <a:endParaRPr lang="de-DE" sz="1500" kern="0" dirty="0" smtClean="0"/>
          </a:p>
          <a:p>
            <a:r>
              <a:rPr lang="de-DE" sz="1500" kern="0" dirty="0" smtClean="0"/>
              <a:t>	</a:t>
            </a:r>
          </a:p>
        </p:txBody>
      </p:sp>
    </p:spTree>
    <p:extLst>
      <p:ext uri="{BB962C8B-B14F-4D97-AF65-F5344CB8AC3E}">
        <p14:creationId xmlns:p14="http://schemas.microsoft.com/office/powerpoint/2010/main" xmlns="" val="3330699005"/>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Default Theme">
  <a:themeElements>
    <a:clrScheme name="VdP">
      <a:dk1>
        <a:sysClr val="windowText" lastClr="000000"/>
      </a:dk1>
      <a:lt1>
        <a:sysClr val="window" lastClr="FFFFFF"/>
      </a:lt1>
      <a:dk2>
        <a:srgbClr val="FDBACD"/>
      </a:dk2>
      <a:lt2>
        <a:srgbClr val="D8D8D8"/>
      </a:lt2>
      <a:accent1>
        <a:srgbClr val="99042E"/>
      </a:accent1>
      <a:accent2>
        <a:srgbClr val="FFC000"/>
      </a:accent2>
      <a:accent3>
        <a:srgbClr val="7030A0"/>
      </a:accent3>
      <a:accent4>
        <a:srgbClr val="FEA3FF"/>
      </a:accent4>
      <a:accent5>
        <a:srgbClr val="8F8F8F"/>
      </a:accent5>
      <a:accent6>
        <a:srgbClr val="B0C6DA"/>
      </a:accent6>
      <a:hlink>
        <a:srgbClr val="0000FF"/>
      </a:hlink>
      <a:folHlink>
        <a:srgbClr val="BFBFBF"/>
      </a:folHlink>
    </a:clrScheme>
    <a:fontScheme name="Benutzerdefiniert 1">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144000" tIns="108000" rIns="0" bIns="108000" numCol="1" anchor="b"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Compatil Text LT Com" pitchFamily="2"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144000" tIns="108000" rIns="0" bIns="108000" numCol="1" anchor="b"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Compatil Text LT Com" pitchFamily="2"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2506</Words>
  <Application>Microsoft Office PowerPoint</Application>
  <PresentationFormat>Bildschirmpräsentation (4:3)</PresentationFormat>
  <Paragraphs>266</Paragraphs>
  <Slides>25</Slides>
  <Notes>1</Notes>
  <HiddenSlides>0</HiddenSlides>
  <MMClips>0</MMClips>
  <ScaleCrop>false</ScaleCrop>
  <HeadingPairs>
    <vt:vector size="4" baseType="variant">
      <vt:variant>
        <vt:lpstr>Design</vt:lpstr>
      </vt:variant>
      <vt:variant>
        <vt:i4>1</vt:i4>
      </vt:variant>
      <vt:variant>
        <vt:lpstr>Folientitel</vt:lpstr>
      </vt:variant>
      <vt:variant>
        <vt:i4>25</vt:i4>
      </vt:variant>
    </vt:vector>
  </HeadingPairs>
  <TitlesOfParts>
    <vt:vector size="26" baseType="lpstr">
      <vt:lpstr>Default Theme</vt:lpstr>
      <vt:lpstr>Covered Bond Treatment according to EU law, related challenges and future perspectives </vt:lpstr>
      <vt:lpstr>Folie 2</vt:lpstr>
      <vt:lpstr>Folie 3</vt:lpstr>
      <vt:lpstr>Folie 4</vt:lpstr>
      <vt:lpstr>Folie 5</vt:lpstr>
      <vt:lpstr>Folie 6</vt:lpstr>
      <vt:lpstr>Folie 7</vt:lpstr>
      <vt:lpstr>Folie 8</vt:lpstr>
      <vt:lpstr>Folie 9</vt:lpstr>
      <vt:lpstr>Folie 10</vt:lpstr>
      <vt:lpstr>Folie 11</vt:lpstr>
      <vt:lpstr>Folie 12</vt:lpstr>
      <vt:lpstr>Folie 13</vt:lpstr>
      <vt:lpstr>Folie 14</vt:lpstr>
      <vt:lpstr>Folie 15</vt:lpstr>
      <vt:lpstr>Folie 16</vt:lpstr>
      <vt:lpstr>Folie 17</vt:lpstr>
      <vt:lpstr>Folie 18</vt:lpstr>
      <vt:lpstr>Folie 19</vt:lpstr>
      <vt:lpstr>Folie 20</vt:lpstr>
      <vt:lpstr>Folie 21</vt:lpstr>
      <vt:lpstr>Folie 22</vt:lpstr>
      <vt:lpstr>Folie 23</vt:lpstr>
      <vt:lpstr>Folie 24</vt:lpstr>
      <vt:lpstr>Folie 25</vt:lpstr>
    </vt:vector>
  </TitlesOfParts>
  <Company>Verband deutscher Pfandbriefbanken e.V.</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Crisis and  Capital Market Funding of Mortgages</dc:title>
  <dc:creator>Rosemarie Hafner</dc:creator>
  <cp:lastModifiedBy>Wolfgang Kaelberer</cp:lastModifiedBy>
  <cp:revision>308</cp:revision>
  <cp:lastPrinted>2013-10-14T11:13:11Z</cp:lastPrinted>
  <dcterms:created xsi:type="dcterms:W3CDTF">2013-06-26T12:11:04Z</dcterms:created>
  <dcterms:modified xsi:type="dcterms:W3CDTF">2014-03-03T16:22:42Z</dcterms:modified>
</cp:coreProperties>
</file>